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749" r:id="rId2"/>
  </p:sldMasterIdLst>
  <p:sldIdLst>
    <p:sldId id="257" r:id="rId3"/>
    <p:sldId id="369" r:id="rId4"/>
    <p:sldId id="375" r:id="rId5"/>
    <p:sldId id="341" r:id="rId6"/>
    <p:sldId id="342" r:id="rId7"/>
    <p:sldId id="365" r:id="rId8"/>
    <p:sldId id="367" r:id="rId9"/>
    <p:sldId id="259" r:id="rId10"/>
    <p:sldId id="339" r:id="rId11"/>
    <p:sldId id="343" r:id="rId12"/>
    <p:sldId id="372" r:id="rId13"/>
    <p:sldId id="373" r:id="rId14"/>
    <p:sldId id="392" r:id="rId15"/>
    <p:sldId id="393" r:id="rId16"/>
    <p:sldId id="374" r:id="rId17"/>
    <p:sldId id="376" r:id="rId18"/>
    <p:sldId id="377" r:id="rId19"/>
    <p:sldId id="394" r:id="rId20"/>
    <p:sldId id="37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006600"/>
    <a:srgbClr val="663300"/>
    <a:srgbClr val="CCECFF"/>
    <a:srgbClr val="CCFF99"/>
    <a:srgbClr val="00CC99"/>
    <a:srgbClr val="00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90" y="-6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1EF0B-FF1A-4F33-8BF0-AA30F14207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53903-5FA1-4E39-BAA3-6296EE469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A2793-9F23-4591-974F-8E07EB1419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63A17-6C99-4E69-9569-D05EE4AA6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3E11F-EE1F-4D4F-B517-1E4B2A367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1BB4-C6A6-44EA-B11E-86C80CD56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06348"/>
      </p:ext>
    </p:extLst>
  </p:cSld>
  <p:clrMapOvr>
    <a:masterClrMapping/>
  </p:clrMapOvr>
  <p:transition spd="med">
    <p:wheel spokes="2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BDF3BE-0BF6-4232-BDE1-EDA3945FFA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EE99FFC-25D5-45F8-B1D6-FB7D8C165F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EAAD4-029D-4171-9F63-D0A41ED098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343CB-AB55-420A-A1B1-64DDC49F07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8F9A8-D55C-49AC-97F6-D96AF0905F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7DAAF-FF47-452C-A149-96C45ABF8E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E095E-0CF2-48AC-9E35-8F40A91222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E7CE3-E522-42DC-A1B8-A679060788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AF4E159-315D-4D61-8062-B1CF6C365B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CA7CB5-CA6F-4AC6-94B6-8986B83CF8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1DB20-84B5-44A8-9F37-B50E1E16CC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E7C5C-EEFD-45D2-98AF-AEADFD9104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59DD4308-64B0-495A-A114-26FA4464E7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2643D-EAF3-42C2-B076-3ECAECE8C6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A7063-9AD0-4E57-B7C0-0BC39B8825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DC868-1163-4FA2-B1A8-96DECADF90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A0BFA-1574-4A9C-B0F6-696FEAF6F6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037F-9B0B-4250-8E5D-BA5DFAAC4C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71906-17CD-4F35-9B61-594860146C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28C9A32-A7C1-49C3-A5EF-AAD727B2D4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61" r:id="rId14"/>
  </p:sldLayoutIdLst>
  <p:transition spd="med">
    <p:wheel spokes="2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28C9A32-A7C1-49C3-A5EF-AAD727B2D4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 spd="med">
    <p:wheel spokes="2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&#1047;&#1080;&#1084;&#1085;&#1103;&#1103;%20&#1088;&#1099;&#1073;&#1072;&#1083;&#1082;&#1072;%20&#1085;&#1072;%20&#1090;&#1086;&#1085;&#1082;&#1086;&#1084;%20&#1083;&#1100;&#1076;&#1091;%20-%20&#1101;&#1090;&#1086;%20&#1085;&#1077;%20&#1089;&#1084;&#1077;&#1096;&#1085;&#1086;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72;&#1074;&#1080;&#1083;&#1072;%20&#1087;&#1086;&#1074;&#1077;&#1076;&#1077;&#1085;&#1080;&#1103;%20&#1085;&#1072;%20&#1083;&#1100;&#1076;&#1091;.mp4" TargetMode="Externa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3968" y="2420888"/>
            <a:ext cx="4464496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Осторожно:</a:t>
            </a:r>
            <a:b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тонкий лёд!!!</a:t>
            </a: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08720"/>
            <a:ext cx="3456384" cy="4680520"/>
          </a:xfrm>
          <a:prstGeom prst="rect">
            <a:avLst/>
          </a:prstGeom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8497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-    Без </a:t>
            </a:r>
            <a:r>
              <a:rPr lang="ru-RU" sz="2200" dirty="0"/>
              <a:t>резких движений отползайте как можно дальше от опасного места в том направлении, откуда пришли.</a:t>
            </a:r>
          </a:p>
          <a:p>
            <a:pPr algn="just"/>
            <a:r>
              <a:rPr lang="ru-RU" sz="2200" dirty="0"/>
              <a:t>-    Зовите на помощь.</a:t>
            </a:r>
          </a:p>
          <a:p>
            <a:pPr algn="just"/>
            <a:r>
              <a:rPr lang="ru-RU" sz="2200" dirty="0"/>
              <a:t>-    Удерживая себя на поверхности воды, стараться затрачивать на это минимум физических усилий. (Одна из причин быстрого понижения температуры тела - перемещение прилежащего к телу  подогретого им слоя воды и замена его новым, холодным. Кроме того, при движениях   нарушается   дополнительная   изоляция,   создаваемая водой, пропитавшей одежду).</a:t>
            </a:r>
          </a:p>
          <a:p>
            <a:pPr algn="just"/>
            <a:r>
              <a:rPr lang="ru-RU" sz="2200" dirty="0"/>
              <a:t>-    Находясь на плаву, следует голову держать как можно выше над водой. Известно, что более 50% всей потери тепла организма, а по некоторым данным, даже 75% приходится на ее долю.</a:t>
            </a:r>
          </a:p>
          <a:p>
            <a:pPr algn="just"/>
            <a:r>
              <a:rPr lang="ru-RU" sz="2200" dirty="0"/>
              <a:t>-    Активно плыть к берегу, плоту или шлюпке, можно, если они находятся на расстоянии, преодоление которого потребует не более 40 мин.</a:t>
            </a:r>
          </a:p>
          <a:p>
            <a:pPr algn="just"/>
            <a:r>
              <a:rPr lang="ru-RU" sz="2200" dirty="0"/>
              <a:t>-    Добравшись до плавательных средства, надо немедленно раздеться, выжать намокшую одежду и снова надеть.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1097" y="233470"/>
            <a:ext cx="88256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/>
              <a:t>Если вы оказываете </a:t>
            </a:r>
            <a:r>
              <a:rPr lang="ru-RU" sz="2800" b="1" i="1" dirty="0" smtClean="0"/>
              <a:t>помощь пострадавшему</a:t>
            </a:r>
            <a:r>
              <a:rPr lang="ru-RU" sz="3200" b="1" i="1" dirty="0" smtClean="0"/>
              <a:t>: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1096" y="954167"/>
            <a:ext cx="858138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2200" dirty="0" smtClean="0"/>
              <a:t>В </a:t>
            </a:r>
            <a:r>
              <a:rPr lang="ru-RU" sz="2200" dirty="0"/>
              <a:t>первую очередь вызовите спасателей. </a:t>
            </a:r>
            <a:endParaRPr lang="ru-RU" sz="2200" dirty="0" smtClean="0"/>
          </a:p>
          <a:p>
            <a:pPr marL="285750" indent="-285750" algn="just">
              <a:buFontTx/>
              <a:buChar char="-"/>
            </a:pPr>
            <a:r>
              <a:rPr lang="ru-RU" sz="2200" dirty="0" smtClean="0"/>
              <a:t>Затем</a:t>
            </a:r>
            <a:r>
              <a:rPr lang="ru-RU" sz="2200" dirty="0"/>
              <a:t>, если вы уверены в своих силах, постарайтесь приблизиться к нему ползком, широко раскинув руки и ноги: это увеличит площадь опоры. Помните, к краю полыньи подползать нельзя, иначе можно тоже оказаться в воде. </a:t>
            </a:r>
            <a:endParaRPr lang="ru-RU" sz="2200" dirty="0" smtClean="0"/>
          </a:p>
          <a:p>
            <a:pPr marL="285750" indent="-285750" algn="just">
              <a:buFontTx/>
              <a:buChar char="-"/>
            </a:pPr>
            <a:r>
              <a:rPr lang="ru-RU" sz="2200" dirty="0" smtClean="0"/>
              <a:t>Бросьте </a:t>
            </a:r>
            <a:r>
              <a:rPr lang="ru-RU" sz="2200" dirty="0"/>
              <a:t>пострадавшему связанные ремни или шарфы, любую доску, жердь или лыжи. Действовать нужно быстро и решительно, </a:t>
            </a:r>
            <a:r>
              <a:rPr lang="ru-RU" sz="2200" dirty="0" smtClean="0"/>
              <a:t>т.к. </a:t>
            </a:r>
            <a:r>
              <a:rPr lang="ru-RU" sz="2200" dirty="0"/>
              <a:t>в ледяной воде человек быстро коченеет, а намокшая одежда тянет его вниз.</a:t>
            </a:r>
          </a:p>
          <a:p>
            <a:pPr algn="just"/>
            <a:r>
              <a:rPr lang="ru-RU" sz="2200" dirty="0" smtClean="0"/>
              <a:t>- Если </a:t>
            </a:r>
            <a:r>
              <a:rPr lang="ru-RU" sz="2200" dirty="0"/>
              <a:t>вам удалось вытащить пострадавшего на лед, от опасной зоны удаляйтесь только ползком. </a:t>
            </a:r>
            <a:r>
              <a:rPr lang="ru-RU" sz="2200" dirty="0" smtClean="0"/>
              <a:t>Спасенный </a:t>
            </a:r>
            <a:r>
              <a:rPr lang="ru-RU" sz="2200" dirty="0"/>
              <a:t>из полыньи человек продолжает оставаться в смертельной опасности, потому что его организм продолжает стремительно переохлаждаться. </a:t>
            </a:r>
            <a:r>
              <a:rPr lang="ru-RU" sz="2200" dirty="0" smtClean="0"/>
              <a:t>Поэтому </a:t>
            </a:r>
            <a:r>
              <a:rPr lang="ru-RU" sz="2200" dirty="0"/>
              <a:t>самым важным при оказании помощи человеку, провалившемуся под лед, является его согревание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48299199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8092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Если вы оказываете помощь пострадавшему</a:t>
            </a:r>
            <a:r>
              <a:rPr lang="ru-RU" sz="2800" b="1" i="1" dirty="0" smtClean="0"/>
              <a:t>:</a:t>
            </a:r>
          </a:p>
          <a:p>
            <a:pPr algn="ctr"/>
            <a:endParaRPr lang="ru-RU" sz="2800" b="1" i="1" dirty="0"/>
          </a:p>
          <a:p>
            <a:r>
              <a:rPr lang="ru-RU" sz="2200" dirty="0" smtClean="0"/>
              <a:t>-</a:t>
            </a:r>
            <a:r>
              <a:rPr lang="ru-RU" sz="2200" dirty="0"/>
              <a:t>   Подходите к полынье очень осторожно, лучше подползти по-пластунски.</a:t>
            </a:r>
            <a:br>
              <a:rPr lang="ru-RU" sz="2200" dirty="0"/>
            </a:br>
            <a:r>
              <a:rPr lang="ru-RU" sz="2200" dirty="0"/>
              <a:t>-   Сообщите пострадавшему криком, что идете ему на помощь, это придаст ему силы, уверенность.</a:t>
            </a:r>
            <a:br>
              <a:rPr lang="ru-RU" sz="2200" dirty="0"/>
            </a:br>
            <a:r>
              <a:rPr lang="ru-RU" sz="2200" dirty="0"/>
              <a:t>-   За 3-4 метра протяните ему веревку, шест, доску, шарф или любое другое подручное средство.</a:t>
            </a:r>
            <a:br>
              <a:rPr lang="ru-RU" sz="2200" dirty="0"/>
            </a:br>
            <a:r>
              <a:rPr lang="ru-RU" sz="2200" dirty="0"/>
              <a:t>-   Подавать пострадавшему руку небезопасно, так как, приближаясь к полынье, вы увеличите нагрузку на лед и не только не поможете, но и сами рискуете провалиться.</a:t>
            </a:r>
          </a:p>
        </p:txBody>
      </p:sp>
    </p:spTree>
    <p:extLst>
      <p:ext uri="{BB962C8B-B14F-4D97-AF65-F5344CB8AC3E}">
        <p14:creationId xmlns:p14="http://schemas.microsoft.com/office/powerpoint/2010/main" val="1507203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32656"/>
            <a:ext cx="81369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/>
              <a:t>Первая помощь при утоплении</a:t>
            </a:r>
            <a:r>
              <a:rPr lang="ru-RU" sz="3200" b="1" i="1" dirty="0" smtClean="0"/>
              <a:t>:</a:t>
            </a:r>
          </a:p>
          <a:p>
            <a:pPr algn="ctr"/>
            <a:endParaRPr lang="ru-RU" sz="3200" b="1" i="1" dirty="0"/>
          </a:p>
          <a:p>
            <a:r>
              <a:rPr lang="ru-RU" sz="2400" dirty="0" smtClean="0"/>
              <a:t>-</a:t>
            </a:r>
            <a:r>
              <a:rPr lang="ru-RU" sz="2400" dirty="0"/>
              <a:t>   Перенести пострадавшего на безопасное место, согреть.</a:t>
            </a:r>
          </a:p>
          <a:p>
            <a:r>
              <a:rPr lang="ru-RU" sz="2400" dirty="0"/>
              <a:t>-   Повернуть утонувшего лицом вниз и опустить голову ниже таза.</a:t>
            </a:r>
          </a:p>
          <a:p>
            <a:r>
              <a:rPr lang="ru-RU" sz="2400" dirty="0"/>
              <a:t>-   Очистить рот от слизи. </a:t>
            </a:r>
            <a:r>
              <a:rPr lang="ru-RU" sz="2400" dirty="0" smtClean="0"/>
              <a:t>При </a:t>
            </a:r>
            <a:r>
              <a:rPr lang="ru-RU" sz="2400" dirty="0"/>
              <a:t>появлении рвотного и кашлевого рефлексов - добиться полного удаления воды из дыхательных путей и желудка (нельзя терять время на удаления воды из легких и желудка при отсутствии пульса на сонной артерии).</a:t>
            </a:r>
          </a:p>
          <a:p>
            <a:r>
              <a:rPr lang="ru-RU" sz="2400" dirty="0"/>
              <a:t>-   При   отсутствии   пульса   на сонной   артерии сделать наружный массаж сердца и искусственное дыхание.</a:t>
            </a:r>
          </a:p>
          <a:p>
            <a:r>
              <a:rPr lang="ru-RU" sz="2400" dirty="0"/>
              <a:t>-   Доставить пострадавшего в медицинское учреждение.</a:t>
            </a:r>
          </a:p>
        </p:txBody>
      </p:sp>
    </p:spTree>
    <p:extLst>
      <p:ext uri="{BB962C8B-B14F-4D97-AF65-F5344CB8AC3E}">
        <p14:creationId xmlns:p14="http://schemas.microsoft.com/office/powerpoint/2010/main" val="1137344569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97346"/>
            <a:ext cx="856895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/>
              <a:t>Отогревание пострадавшего</a:t>
            </a:r>
            <a:r>
              <a:rPr lang="ru-RU" sz="3200" b="1" i="1" dirty="0" smtClean="0"/>
              <a:t>:</a:t>
            </a:r>
          </a:p>
          <a:p>
            <a:pPr algn="ctr"/>
            <a:endParaRPr lang="ru-RU" sz="3200" dirty="0"/>
          </a:p>
          <a:p>
            <a:pPr algn="just"/>
            <a:r>
              <a:rPr lang="ru-RU" sz="2200" dirty="0"/>
              <a:t>1. Пострадавшего надо укрыть в месте, защищенном от ветра, хорошо укутать в любую имеющуюся одежду, одеяло.</a:t>
            </a:r>
          </a:p>
          <a:p>
            <a:pPr algn="just"/>
            <a:r>
              <a:rPr lang="ru-RU" sz="2200" dirty="0"/>
              <a:t>2.   Если   он   в   сознании,   напоить   горячим   чаем,   кофе.   Очень эффективны грелки, бутылки, фляги, заполненные горячей водой, или камни, разогретые в пламени костра и завернутые в ткань, их прикладывают к боковым поверхностям грудной клетки, к голове, к паховой области, под мышки.</a:t>
            </a:r>
          </a:p>
          <a:p>
            <a:pPr algn="just"/>
            <a:r>
              <a:rPr lang="ru-RU" sz="2200" dirty="0" smtClean="0"/>
              <a:t>3.</a:t>
            </a:r>
            <a:r>
              <a:rPr lang="ru-RU" sz="2200" dirty="0"/>
              <a:t> </a:t>
            </a:r>
            <a:r>
              <a:rPr lang="ru-RU" sz="2200" dirty="0" smtClean="0"/>
              <a:t>Нельзя </a:t>
            </a:r>
            <a:r>
              <a:rPr lang="ru-RU" sz="2200" dirty="0"/>
              <a:t>растирать тело, давать </a:t>
            </a:r>
            <a:r>
              <a:rPr lang="ru-RU" sz="2200" dirty="0" smtClean="0"/>
              <a:t>алкоголь,</a:t>
            </a:r>
            <a:r>
              <a:rPr lang="ru-RU" sz="2200" dirty="0"/>
              <a:t> </a:t>
            </a:r>
            <a:r>
              <a:rPr lang="ru-RU" sz="2200" dirty="0" smtClean="0"/>
              <a:t>этим </a:t>
            </a:r>
            <a:r>
              <a:rPr lang="ru-RU" sz="2200" dirty="0"/>
              <a:t>можно нанести серьезный вред организму. Так, при растирании </a:t>
            </a:r>
            <a:r>
              <a:rPr lang="ru-RU" sz="2200" dirty="0" smtClean="0"/>
              <a:t>охлажденная кровь из</a:t>
            </a:r>
            <a:r>
              <a:rPr lang="ru-RU" sz="2200" dirty="0"/>
              <a:t> </a:t>
            </a:r>
            <a:r>
              <a:rPr lang="ru-RU" sz="2200" dirty="0" smtClean="0"/>
              <a:t>периферических сосудов  начнёт  активно поступать</a:t>
            </a:r>
            <a:r>
              <a:rPr lang="ru-RU" sz="2200" dirty="0"/>
              <a:t> </a:t>
            </a:r>
            <a:r>
              <a:rPr lang="ru-RU" sz="2200" dirty="0" smtClean="0"/>
              <a:t>к </a:t>
            </a:r>
            <a:r>
              <a:rPr lang="ru-RU" sz="2200" dirty="0"/>
              <a:t>"</a:t>
            </a:r>
            <a:r>
              <a:rPr lang="ru-RU" sz="2200" dirty="0" smtClean="0"/>
              <a:t>сердцевине« тела</a:t>
            </a:r>
            <a:r>
              <a:rPr lang="ru-RU" sz="2200" dirty="0"/>
              <a:t>, </a:t>
            </a:r>
            <a:r>
              <a:rPr lang="ru-RU" sz="2200" dirty="0" smtClean="0"/>
              <a:t>что приведет </a:t>
            </a:r>
            <a:r>
              <a:rPr lang="ru-RU" sz="2200" dirty="0"/>
              <a:t>к дальнейшему  снижению  </a:t>
            </a:r>
            <a:r>
              <a:rPr lang="ru-RU" sz="2200" dirty="0" smtClean="0"/>
              <a:t>её </a:t>
            </a:r>
            <a:r>
              <a:rPr lang="ru-RU" sz="2200" dirty="0"/>
              <a:t>температуры. Алкоголь </a:t>
            </a:r>
            <a:r>
              <a:rPr lang="ru-RU" sz="2200" dirty="0" smtClean="0"/>
              <a:t>же </a:t>
            </a:r>
            <a:r>
              <a:rPr lang="ru-RU" sz="2200" dirty="0"/>
              <a:t>будет оказывать угнетающее действие на центральную нервную систему.</a:t>
            </a:r>
          </a:p>
        </p:txBody>
      </p:sp>
    </p:spTree>
    <p:extLst>
      <p:ext uri="{BB962C8B-B14F-4D97-AF65-F5344CB8AC3E}">
        <p14:creationId xmlns:p14="http://schemas.microsoft.com/office/powerpoint/2010/main" val="2373829688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548680"/>
            <a:ext cx="806489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/>
              <a:t>Это надо знать</a:t>
            </a:r>
            <a:r>
              <a:rPr lang="ru-RU" sz="3200" b="1" i="1" dirty="0" smtClean="0"/>
              <a:t>!</a:t>
            </a:r>
          </a:p>
          <a:p>
            <a:endParaRPr lang="ru-RU" b="1" i="1" dirty="0"/>
          </a:p>
          <a:p>
            <a:endParaRPr lang="ru-RU" dirty="0"/>
          </a:p>
          <a:p>
            <a:r>
              <a:rPr lang="ru-RU" sz="2400" b="1" dirty="0"/>
              <a:t>Время безопасного пребывания человека в воде: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•   при температуре воды 24°С время безопасного пребывания 7-9 часов,</a:t>
            </a:r>
            <a:br>
              <a:rPr lang="ru-RU" sz="2400" dirty="0"/>
            </a:br>
            <a:r>
              <a:rPr lang="ru-RU" sz="2400" dirty="0"/>
              <a:t>•   при температуре воды 5-15°С - от 3,5 часов до 4,5 часов;</a:t>
            </a:r>
            <a:br>
              <a:rPr lang="ru-RU" sz="2400" dirty="0"/>
            </a:br>
            <a:r>
              <a:rPr lang="ru-RU" sz="2400" dirty="0"/>
              <a:t>•   температура воды 2-3 °С оказывается смертельной для человека через 10-15 мин;</a:t>
            </a:r>
            <a:br>
              <a:rPr lang="ru-RU" sz="2400" dirty="0"/>
            </a:br>
            <a:r>
              <a:rPr lang="ru-RU" sz="2400" dirty="0"/>
              <a:t>•   при температуре воды минус 2°С - смерть может наступить через   5-8 мин.     </a:t>
            </a:r>
          </a:p>
        </p:txBody>
      </p:sp>
    </p:spTree>
    <p:extLst>
      <p:ext uri="{BB962C8B-B14F-4D97-AF65-F5344CB8AC3E}">
        <p14:creationId xmlns:p14="http://schemas.microsoft.com/office/powerpoint/2010/main" val="1135452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 rot="10800000" flipV="1">
            <a:off x="0" y="1118423"/>
            <a:ext cx="882047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just" eaLnBrk="0" hangingPunct="0"/>
            <a:r>
              <a:rPr lang="ru-RU" alt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- </a:t>
            </a:r>
            <a:r>
              <a:rPr lang="ru-RU" altLang="ru-RU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не следует пробивать несколько лунок рядом;</a:t>
            </a:r>
            <a:endParaRPr lang="ru-RU" altLang="ru-RU" dirty="0">
              <a:solidFill>
                <a:srgbClr val="000000"/>
              </a:solidFill>
              <a:ea typeface="Times New Roman" pitchFamily="18" charset="0"/>
            </a:endParaRPr>
          </a:p>
          <a:p>
            <a:pPr lvl="0" algn="just" eaLnBrk="0" hangingPunct="0"/>
            <a:r>
              <a:rPr lang="ru-RU" altLang="ru-RU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- опасно собираться большими группами в одном месте;</a:t>
            </a:r>
            <a:endParaRPr lang="ru-RU" altLang="ru-RU" dirty="0">
              <a:solidFill>
                <a:srgbClr val="000000"/>
              </a:solidFill>
              <a:ea typeface="Times New Roman" pitchFamily="18" charset="0"/>
            </a:endParaRPr>
          </a:p>
          <a:p>
            <a:pPr lvl="0" algn="just" eaLnBrk="0" hangingPunct="0"/>
            <a:r>
              <a:rPr lang="ru-RU" altLang="ru-RU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- не стоит рисковать и ловить рыбу возле промоин;</a:t>
            </a:r>
            <a:endParaRPr lang="ru-RU" altLang="ru-RU" dirty="0">
              <a:solidFill>
                <a:srgbClr val="000000"/>
              </a:solidFill>
              <a:ea typeface="Times New Roman" pitchFamily="18" charset="0"/>
            </a:endParaRPr>
          </a:p>
          <a:p>
            <a:pPr marL="342900" lvl="0" indent="-342900" algn="just" eaLnBrk="0" hangingPunct="0">
              <a:buFontTx/>
              <a:buChar char="-"/>
            </a:pPr>
            <a:r>
              <a:rPr lang="ru-RU" alt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обязательно </a:t>
            </a:r>
            <a:r>
              <a:rPr lang="ru-RU" altLang="ru-RU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нужно запастись веревкой длиной 12-15 </a:t>
            </a:r>
            <a:r>
              <a:rPr lang="ru-RU" alt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метров;</a:t>
            </a:r>
          </a:p>
          <a:p>
            <a:pPr marL="342900" indent="-342900" algn="just" eaLnBrk="0" hangingPunct="0">
              <a:buFontTx/>
              <a:buChar char="-"/>
            </a:pPr>
            <a:r>
              <a:rPr lang="ru-RU" dirty="0"/>
              <a:t>Собираясь на рыбалку, не поленитесь сделать несложное приспособление, которое может спасти вам жизнь. Берется </a:t>
            </a:r>
            <a:r>
              <a:rPr lang="ru-RU" dirty="0" smtClean="0"/>
              <a:t>2 </a:t>
            </a:r>
            <a:r>
              <a:rPr lang="ru-RU" dirty="0"/>
              <a:t>длинных гвоздя или заточенных штыря, которые связываются между собой веревкой, длиной 50-70 см. Данное приспособление нужно держать в таком месте на верхней одежде, из которого сможете его быстро достать, находясь в воде. </a:t>
            </a:r>
            <a:r>
              <a:rPr lang="ru-RU" dirty="0" smtClean="0"/>
              <a:t>Гвозди </a:t>
            </a:r>
            <a:r>
              <a:rPr lang="ru-RU" dirty="0"/>
              <a:t>берутся в руки и, втыкая их в лед, человек может выбраться из воды. Можно использовать для этих целей и нож, </a:t>
            </a:r>
            <a:r>
              <a:rPr lang="ru-RU" dirty="0" smtClean="0"/>
              <a:t>который лучше носить </a:t>
            </a:r>
            <a:r>
              <a:rPr lang="ru-RU" dirty="0"/>
              <a:t>на верхней </a:t>
            </a:r>
            <a:r>
              <a:rPr lang="ru-RU" dirty="0" smtClean="0"/>
              <a:t>одежде или на </a:t>
            </a:r>
            <a:r>
              <a:rPr lang="ru-RU" dirty="0"/>
              <a:t>поясе брюк</a:t>
            </a:r>
            <a:r>
              <a:rPr lang="ru-RU" dirty="0" smtClean="0"/>
              <a:t>.</a:t>
            </a:r>
            <a:endParaRPr lang="ru-RU" altLang="ru-RU" dirty="0"/>
          </a:p>
        </p:txBody>
      </p:sp>
      <p:pic>
        <p:nvPicPr>
          <p:cNvPr id="3075" name="Picture 3" descr="IMG_2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325094"/>
            <a:ext cx="3419872" cy="2538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11663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altLang="ru-RU" sz="2800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Дополнительные меры предосторожности для любителей подледного лова</a:t>
            </a:r>
            <a:r>
              <a:rPr lang="ru-RU" altLang="ru-RU" sz="28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50956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332656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Главное управление МЧС  России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по </a:t>
            </a:r>
            <a:r>
              <a:rPr lang="ru-RU" sz="3200" b="1" dirty="0"/>
              <a:t>Ярославской области </a:t>
            </a:r>
            <a:r>
              <a:rPr lang="ru-RU" sz="3200" b="1" dirty="0" smtClean="0"/>
              <a:t>советует: 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3466714" cy="49685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851920" y="203352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- никогда не заходить по льду в одиночку;</a:t>
            </a:r>
          </a:p>
          <a:p>
            <a:r>
              <a:rPr lang="ru-RU" sz="2400" dirty="0"/>
              <a:t>- обходить участки, покрытые толстым слоем снега, </a:t>
            </a:r>
            <a:r>
              <a:rPr lang="ru-RU" sz="2400" dirty="0" smtClean="0"/>
              <a:t>т.к. </a:t>
            </a:r>
            <a:r>
              <a:rPr lang="ru-RU" sz="2400" dirty="0"/>
              <a:t>под снегом </a:t>
            </a:r>
            <a:r>
              <a:rPr lang="ru-RU" sz="2400" dirty="0" smtClean="0"/>
              <a:t>лёд </a:t>
            </a:r>
            <a:r>
              <a:rPr lang="ru-RU" sz="2400" dirty="0"/>
              <a:t>тоньше, непрочен он и у камыша;</a:t>
            </a:r>
          </a:p>
          <a:p>
            <a:r>
              <a:rPr lang="ru-RU" sz="2400" dirty="0"/>
              <a:t>- особенно осторожно надо спускаться на </a:t>
            </a:r>
            <a:r>
              <a:rPr lang="ru-RU" sz="2400" dirty="0" smtClean="0"/>
              <a:t>лёд </a:t>
            </a:r>
            <a:r>
              <a:rPr lang="ru-RU" sz="2400" dirty="0"/>
              <a:t>с берега - здесь </a:t>
            </a:r>
            <a:r>
              <a:rPr lang="ru-RU" sz="2400" dirty="0" smtClean="0"/>
              <a:t>лёд </a:t>
            </a:r>
            <a:r>
              <a:rPr lang="ru-RU" sz="2400" dirty="0"/>
              <a:t>часто бывает более тонким;</a:t>
            </a:r>
          </a:p>
          <a:p>
            <a:r>
              <a:rPr lang="ru-RU" sz="2400" dirty="0"/>
              <a:t>- особенно опасен </a:t>
            </a:r>
            <a:r>
              <a:rPr lang="ru-RU" sz="2400" dirty="0" smtClean="0"/>
              <a:t>лёд </a:t>
            </a:r>
            <a:r>
              <a:rPr lang="ru-RU" sz="2400" dirty="0"/>
              <a:t>во время оттепели.</a:t>
            </a:r>
          </a:p>
        </p:txBody>
      </p:sp>
    </p:spTree>
    <p:extLst>
      <p:ext uri="{BB962C8B-B14F-4D97-AF65-F5344CB8AC3E}">
        <p14:creationId xmlns:p14="http://schemas.microsoft.com/office/powerpoint/2010/main" val="3080780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79510" y="188640"/>
            <a:ext cx="878497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ЗАКОН ЯРОСЛАВСКОЙ </a:t>
            </a:r>
            <a:r>
              <a:rPr lang="ru-RU" b="1" dirty="0"/>
              <a:t>ОБЛАСТИ</a:t>
            </a:r>
          </a:p>
          <a:p>
            <a:pPr algn="ctr"/>
            <a:r>
              <a:rPr lang="ru-RU" b="1" dirty="0" smtClean="0"/>
              <a:t>«ОБ </a:t>
            </a:r>
            <a:r>
              <a:rPr lang="ru-RU" b="1" dirty="0"/>
              <a:t>АДМИНИСТРАТИВНЫХ </a:t>
            </a:r>
            <a:r>
              <a:rPr lang="ru-RU" b="1" dirty="0" smtClean="0"/>
              <a:t>ПРАВОНАРУШЕНИЯХ»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algn="ctr"/>
            <a:r>
              <a:rPr lang="ru-RU" b="1" dirty="0"/>
              <a:t>100-з </a:t>
            </a:r>
            <a:r>
              <a:rPr lang="ru-RU" b="1" dirty="0" smtClean="0"/>
              <a:t> от 3</a:t>
            </a:r>
            <a:r>
              <a:rPr lang="ru-RU" b="1" dirty="0"/>
              <a:t> декабря 2007 </a:t>
            </a:r>
            <a:r>
              <a:rPr lang="ru-RU" b="1" dirty="0" smtClean="0"/>
              <a:t>года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(</a:t>
            </a:r>
            <a:r>
              <a:rPr lang="ru-RU" dirty="0"/>
              <a:t> </a:t>
            </a:r>
            <a:r>
              <a:rPr lang="ru-RU" dirty="0" smtClean="0"/>
              <a:t>Принят Государственной Думой Ярославской области 20 </a:t>
            </a:r>
            <a:r>
              <a:rPr lang="ru-RU" dirty="0"/>
              <a:t>ноября 2007 </a:t>
            </a:r>
            <a:r>
              <a:rPr lang="ru-RU" dirty="0" smtClean="0"/>
              <a:t>года)</a:t>
            </a:r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Глава </a:t>
            </a:r>
            <a:r>
              <a:rPr lang="ru-RU" dirty="0"/>
              <a:t>4. ПРАВОНАРУШЕНИЯ, ПОСЯГАЮЩИЕ НА ПРАВА ГРАЖДАН,</a:t>
            </a:r>
          </a:p>
          <a:p>
            <a:pPr algn="ctr"/>
            <a:r>
              <a:rPr lang="ru-RU" dirty="0"/>
              <a:t>ОБЩЕСТВЕННЫЙ ПОРЯДОК И ОБЩЕСТВЕННУЮ БЕЗОПАСНОСТЬ</a:t>
            </a:r>
          </a:p>
          <a:p>
            <a:r>
              <a:rPr lang="ru-RU" dirty="0"/>
              <a:t> </a:t>
            </a:r>
          </a:p>
          <a:p>
            <a:pPr algn="ctr"/>
            <a:r>
              <a:rPr lang="ru-RU" dirty="0" smtClean="0"/>
              <a:t>Статья </a:t>
            </a:r>
            <a:r>
              <a:rPr lang="ru-RU" dirty="0"/>
              <a:t>14. Нарушение правил охраны жизни людей на водных объектах</a:t>
            </a:r>
          </a:p>
          <a:p>
            <a:r>
              <a:rPr lang="ru-RU" dirty="0"/>
              <a:t> </a:t>
            </a:r>
          </a:p>
          <a:p>
            <a:r>
              <a:rPr lang="ru-RU" b="1" dirty="0" smtClean="0"/>
              <a:t>5</a:t>
            </a:r>
            <a:r>
              <a:rPr lang="ru-RU" b="1" dirty="0"/>
              <a:t>. Выход на лед в запрещенных местах, в которых установлены соответствующие запрещающие надписи или знаки, </a:t>
            </a:r>
            <a:r>
              <a:rPr lang="ru-RU" dirty="0"/>
              <a:t>влечет </a:t>
            </a:r>
            <a:r>
              <a:rPr lang="ru-RU" b="1" dirty="0"/>
              <a:t>предупреждение или наложение административного штрафа на граждан в размере </a:t>
            </a:r>
            <a:r>
              <a:rPr lang="ru-RU" b="1" dirty="0" smtClean="0"/>
              <a:t>3-х </a:t>
            </a:r>
            <a:r>
              <a:rPr lang="ru-RU" b="1" dirty="0"/>
              <a:t>тысяч рублей.</a:t>
            </a:r>
            <a:endParaRPr lang="ru-RU" dirty="0"/>
          </a:p>
          <a:p>
            <a:r>
              <a:rPr lang="ru-RU" b="1" dirty="0"/>
              <a:t>6. Выезд на лед за пределами границ ледовой переправы на механических транспортных средствах, а равно несоблюдение требований безопасности при движении по ледовой переправе </a:t>
            </a:r>
            <a:r>
              <a:rPr lang="ru-RU" dirty="0"/>
              <a:t>влечет </a:t>
            </a:r>
            <a:r>
              <a:rPr lang="ru-RU" b="1" dirty="0"/>
              <a:t>наложение административного штрафа на граждан в размере </a:t>
            </a:r>
            <a:r>
              <a:rPr lang="ru-RU" b="1" dirty="0" smtClean="0"/>
              <a:t>5-ти </a:t>
            </a:r>
            <a:r>
              <a:rPr lang="ru-RU" b="1" dirty="0"/>
              <a:t>тысяч рублей.</a:t>
            </a:r>
            <a:endParaRPr lang="ru-RU" dirty="0"/>
          </a:p>
          <a:p>
            <a:r>
              <a:rPr lang="ru-RU" b="1" dirty="0"/>
              <a:t>7. Пробивание лунок для рыбной ловли и других целей в районе ледовой переправы (на расстоянии 100 метров слева и справа от нее) </a:t>
            </a:r>
            <a:r>
              <a:rPr lang="ru-RU" dirty="0"/>
              <a:t>влечет </a:t>
            </a:r>
            <a:r>
              <a:rPr lang="ru-RU" b="1" dirty="0"/>
              <a:t>предупреждение или наложение административного штрафа на граждан в размере от </a:t>
            </a:r>
            <a:r>
              <a:rPr lang="ru-RU" b="1" dirty="0" smtClean="0"/>
              <a:t>1-ой </a:t>
            </a:r>
            <a:r>
              <a:rPr lang="ru-RU" b="1" dirty="0"/>
              <a:t>тысячи до </a:t>
            </a:r>
            <a:r>
              <a:rPr lang="ru-RU" b="1" dirty="0" smtClean="0"/>
              <a:t>3-х </a:t>
            </a:r>
            <a:r>
              <a:rPr lang="ru-RU" b="1" dirty="0"/>
              <a:t>тысяч рублей</a:t>
            </a:r>
            <a:r>
              <a:rPr lang="ru-RU" b="1" dirty="0" smtClean="0"/>
              <a:t>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20944611"/>
      </p:ext>
    </p:extLst>
  </p:cSld>
  <p:clrMapOvr>
    <a:masterClrMapping/>
  </p:clrMapOvr>
  <p:transition spd="med">
    <p:wheel spokes="2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3804" y="3215010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/>
              <a:t>Надеюсь, что эти простые правила поведения на льду </a:t>
            </a:r>
            <a:r>
              <a:rPr lang="ru-RU" sz="3600" b="1" i="1" dirty="0" smtClean="0"/>
              <a:t>помогут </a:t>
            </a:r>
            <a:r>
              <a:rPr lang="ru-RU" sz="3600" b="1" i="1" dirty="0"/>
              <a:t>вам избежать </a:t>
            </a:r>
            <a:endParaRPr lang="ru-RU" sz="3600" b="1" i="1" dirty="0" smtClean="0"/>
          </a:p>
          <a:p>
            <a:pPr algn="ctr"/>
            <a:r>
              <a:rPr lang="ru-RU" sz="3600" b="1" i="1" dirty="0" smtClean="0"/>
              <a:t>неприятных ситуаций!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836712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Будьте осторожны во время весеннего паводка и </a:t>
            </a:r>
            <a:r>
              <a:rPr lang="ru-RU" sz="4000" b="1" dirty="0" smtClean="0">
                <a:solidFill>
                  <a:srgbClr val="FF0000"/>
                </a:solidFill>
              </a:rPr>
              <a:t>ледохода!</a:t>
            </a:r>
            <a:endParaRPr lang="ru-RU" sz="4000" dirty="0">
              <a:solidFill>
                <a:srgbClr val="FF0000"/>
              </a:solidFill>
            </a:endParaRP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 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396862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404664"/>
            <a:ext cx="770485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/>
              <a:t>Шокирующая статистика</a:t>
            </a:r>
          </a:p>
          <a:p>
            <a:pPr algn="ctr"/>
            <a:endParaRPr lang="ru-RU" dirty="0"/>
          </a:p>
          <a:p>
            <a:pPr algn="ctr"/>
            <a:r>
              <a:rPr lang="ru-RU" sz="2800" dirty="0" smtClean="0"/>
              <a:t>Ежегодно </a:t>
            </a:r>
            <a:r>
              <a:rPr lang="ru-RU" sz="2800" dirty="0"/>
              <a:t>в России на воде гибнут около </a:t>
            </a:r>
            <a:endParaRPr lang="ru-RU" sz="2800" dirty="0" smtClean="0"/>
          </a:p>
          <a:p>
            <a:pPr algn="ctr"/>
            <a:r>
              <a:rPr lang="ru-RU" sz="2800" b="1" dirty="0" smtClean="0"/>
              <a:t>20 </a:t>
            </a:r>
            <a:r>
              <a:rPr lang="ru-RU" sz="2800" b="1" dirty="0"/>
              <a:t>тысяч человек</a:t>
            </a:r>
            <a:r>
              <a:rPr lang="ru-RU" sz="2800" dirty="0"/>
              <a:t>. Происходит это в разное время года и по различным причинам.</a:t>
            </a:r>
          </a:p>
        </p:txBody>
      </p:sp>
      <p:pic>
        <p:nvPicPr>
          <p:cNvPr id="1026" name="Picture 2" descr="Будьте осторожны во время весеннего павод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472" y="3068960"/>
            <a:ext cx="4824536" cy="346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48680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Чем опасно попадание человека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в </a:t>
            </a:r>
            <a:r>
              <a:rPr lang="ru-RU" sz="3200" b="1" dirty="0"/>
              <a:t>ледяную </a:t>
            </a:r>
            <a:r>
              <a:rPr lang="ru-RU" sz="3200" b="1" dirty="0" smtClean="0"/>
              <a:t>воду?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88840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sz="2400" dirty="0" smtClean="0"/>
              <a:t>Организм </a:t>
            </a:r>
            <a:r>
              <a:rPr lang="ru-RU" sz="2400" dirty="0"/>
              <a:t>человека, провалившегося под лед, попадает в стрессовую ситуацию </a:t>
            </a:r>
            <a:r>
              <a:rPr lang="ru-RU" sz="2400" dirty="0" smtClean="0"/>
              <a:t>и, </a:t>
            </a:r>
            <a:r>
              <a:rPr lang="ru-RU" sz="2400" dirty="0"/>
              <a:t>как следствие, от резкого холода происходит сокращение мышц груди и живота, вызывая выдох, а затем вдох. Этот непроизвольный дыхательный </a:t>
            </a:r>
            <a:r>
              <a:rPr lang="ru-RU" sz="2400" dirty="0" smtClean="0"/>
              <a:t>процесс </a:t>
            </a:r>
            <a:r>
              <a:rPr lang="ru-RU" sz="2400" dirty="0"/>
              <a:t>особенно опасен, если голова находиться под водой, человек захлебывается. </a:t>
            </a:r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попадании в холодную воду усиливается сердечная деятельность, растет артериальное давление. </a:t>
            </a:r>
          </a:p>
        </p:txBody>
      </p:sp>
    </p:spTree>
    <p:extLst>
      <p:ext uri="{BB962C8B-B14F-4D97-AF65-F5344CB8AC3E}">
        <p14:creationId xmlns:p14="http://schemas.microsoft.com/office/powerpoint/2010/main" val="4291571040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Каждый из вас должен знать, что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в </a:t>
            </a:r>
            <a:r>
              <a:rPr lang="ru-RU" sz="3200" b="1" dirty="0"/>
              <a:t>период весеннего паводка и ледохода </a:t>
            </a:r>
            <a:r>
              <a:rPr lang="ru-RU" sz="3200" b="1" u="sng" dirty="0"/>
              <a:t>запрещается</a:t>
            </a:r>
            <a:r>
              <a:rPr lang="ru-RU" sz="3200" b="1" u="sng" dirty="0" smtClean="0"/>
              <a:t>:</a:t>
            </a:r>
          </a:p>
          <a:p>
            <a:endParaRPr lang="ru-RU" b="1" u="sng" dirty="0"/>
          </a:p>
          <a:p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выходить на лед водоемов,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переправляться через реку в период ледохода,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стоять на прибитых течением к берегу льдинах,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отталкивать льдины от берега,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измерять глубину реки или любого другого водоема со льда,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ходить по льдинам и кататься на них,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стоять на обрывистом берегу подвергающемуся размыву.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b="1" dirty="0" smtClean="0"/>
              <a:t>Уважаемые обучающиеся, если </a:t>
            </a:r>
            <a:r>
              <a:rPr lang="ru-RU" sz="2000" b="1" dirty="0"/>
              <a:t>вы оказались свидетелем несчастного случая на реке или озере,</a:t>
            </a:r>
            <a:r>
              <a:rPr lang="ru-RU" sz="2000" dirty="0"/>
              <a:t> </a:t>
            </a:r>
            <a:r>
              <a:rPr lang="ru-RU" sz="2000" b="1" dirty="0"/>
              <a:t>то</a:t>
            </a:r>
            <a:r>
              <a:rPr lang="ru-RU" sz="2000" dirty="0"/>
              <a:t> не теряйтесь, не убегайте домой, а </a:t>
            </a:r>
            <a:r>
              <a:rPr lang="ru-RU" sz="2000" b="1" dirty="0"/>
              <a:t>громко зовите на помощь, взрослые услышат и смогут выручить из беды. </a:t>
            </a:r>
            <a:br>
              <a:rPr lang="ru-RU" sz="2000" b="1" dirty="0"/>
            </a:br>
            <a:endParaRPr lang="ru-RU" sz="2000" b="1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data:image/jpeg;base64,/9j/4AAQSkZJRgABAQAAAQABAAD/2wCEAAkGBxQSEhQUEhQUFBQVFRUVFRQXFBQVFxQVFBQXFhcUFxQYHCggGBolHBQVITEhJSkrLi4uFyAzODUtNygtLisBCgoKDg0OGhAQGCwkHyQsLCwsLCwsLCwsLC0sLCwsLCwsLC4sLCwsLCwsLCwsLCwsLCwsLCwsLCwsLCwsLCwsLP/AABEIAL0BCwMBEQACEQEDEQH/xAAcAAABBQEBAQAAAAAAAAAAAAAFAQIDBAYHAAj/xABIEAACAQIEAwUEBgYGCQUAAAABAgMAEQQSITEFQVEGEyJhcTKBkbEjQlJyocEHFGKS0fCCorLD4fEkM1Nzg5OjpMI0Q2Oz0v/EABsBAQACAwEBAAAAAAAAAAAAAAABAgMEBQYH/8QAOhEAAgECAwUGBQMCBQUAAAAAAAECAxEEITESQVFhcQUTgZGx8AYiocHRFDLhUvEjM0JichVDkqKy/9oADAMBAAIRAxEAPwASxoBmDQGQuwLKisSo3bTVAOrC0f8AxRUlkafDRvCraCeeUnvY9SuJxFlLol/YjhQBQ9jbY3IsRI3F4hIyZFR4vAM7u6sqqSSjpLE3eu5N/o2N3GhyhbiHJJXZenTlUkoQV29xlcTxqaWS8ZcWIN9C75dA8xAykanw2EahiANSToyxE5y+TT3qero9kYbD0W8VL5muOn/Hi+fkuJDgeJgiLBg8Ac3eDvJooiwNiySR3OXw27t/CNRmIrbWI2853T5/k4Nbs6UH/gtTjqtnN+MdV5FqPiC95Jc4ZIJFRSkeIgJyRvM3de1c5zMWd7X8TLb69W248TV/T1r22H5MZhO1Bhlll7xHdy2VYomIiDZLgSy5QSRFFrkb2Tprpjliacd9+hvUOxsXW/0WX+7L6a/QG8S7UTynMWKW+uWzyC4scshAEf8AwljrVni5yyirHdw/w9QpLary2vovz9UVo4HiZZJCIy7KEEhbvZXZrxnKDnAzKDmYrcKbGsuHp1FLakc7tjGYOdJUKEdHe6Vlz639tkeMVXfMutm0JALWK3L5suxBQnRTc2NiLVtnnSWCoILqCgJFWpIFK0A4LQHiKAZJOF3NCQfiOK8kRmPwH4VFybEa8VfnGluYD3PxtalxYlHGU+srL57j4ipuRYni4pEfrAeulLixejcHYg+hqQSWoBStAJkoQey0JGGKgIWBqAIRQEdAeC0ApWgG5KkDJTVQXOzKZmlA/wBYrQlLgFc0jeAkc1UwrIf92akujQQ4tIEMxNmZBkLXYwYXMe7JU2JllYF8p1Z2N9IyRDairsvTpyqSUIK7eSRmMPPHjZcrvl1crFewFzd5XltZnOl2010GlhWDY77OV7cPudXv32e9ijsue+evWK3Kz11b5aAjilocRKkLPZHZQwNj4TYgkW6EX52rB+lqKV4adTrR7bws8Oo4jOW9KO/xyCmL4xOIow7urXvkZFy5VHhbxC5bUa8rehOWtUlTgk3n9Dn9nYKjjMTKUYvu1xdpXe/L+3O4FkjK2zArdQwuN1NwGA6Gx18q0e7azll74Hq/1kJtwo/M1k7aLrJ5eV3yFwuHaRsqAbFiWIVUQe07sdFUdfMAXJANoU3UlaJixONjhKW3Xau9Et/S/De/7G+7D9nsPJ9J3ysygMdlmUN7LLG2uHRuTkF2BuCm1dGlRjDTXieKx3adfFv5naO5LT+XzfhY0PbTs2kuFZYkCvHeRcoJYkEMT1d7qra6sVtfxGsxzjl0jyMXKsJE8SkoWcKkc2UkkewDlW17BrE7lrwBI6ggvxCgJQ1SQSIakDiKAEcR4lkbLre48xYjyqpNim1zqb6fwHnvqKhko8WcjwrYeQtfzPSoJKDYgqx6+dr0JG4iIkXXnuBv62586kgqyoLHNp16+/Tb30B7CcTeBgVvlG4Oxv79KA2fDuJpMuZD0uOa36/xqxUth6AeHoDzUA29AMagI2FAMK0A4UAhFANIoCriGABJ9agGowmDEAgnteQBYzECB3hfMqG9tChkk1OgVnJ2qS7Md2k4yZnPizICzZgLCRyArTZd7EAKgOqoqjctfVadeTSfyr6s71Ka7LoqpKN6tRO27Zjx6v8Ajiansth4cNh3KuJpQcpdVBRHyZgiu1lcrubE3Og3rYUEm3xzOTVxEqkKcHpCNl931e8E4ThhDmSQ95MXMgUKuQMWzZpRqFve+Xl0NZLmslvL2OixYV3VYsrNnEaxAGIhSt41ZbZsu9iTudDWpW71Xcf58Dt9nvAycY17p6cIvrZ39FxMk12YWuzMQBrdmZjYC53JJArnq85cWz2cnSwtFtJRjFXyRq+C4VATCViKeG8k8UrRTzBmU62CEKRZFJ2uwBLadanTUI2R88xeKniqrqT8FwXD31CE/Cy7nDyw4VoWB7qPOygEi7thZch7k+1eA6aXGmashqlzh/GcTAIjIxMUTmGeFgHkSQhctpAxzKVIdFuTd8lzdcoiwU7V5Ww0rJlIePMGW1mFrqbjcWOlCDmsIqpBdWgHCgJFNSQVeJ44RrqbE6DQ/GobJQAwsRzmQnna3UmoLF3dgBzNx6AbeRuQLVAJZoR9fbkLaAX6bk6C/wDNpANx8i7i403IvceoNRcskVFlFuXXQHl1G/4/4RcWIlC9PPcN87GpIIpYW3Jt77f4VJBDh8c2HlD8r2YDZ0O+nI8/d60IOiRvcAjUEAjzB51YgfegFz0A4PQHiKkEbioAwmgPCgPE0A2gKEouQL211OmgGpOpA2HMgdSBrUEou8Y4k5Ri4CuSYVADAAFR3jLmF7d0yKCNP9KlsTvWHEVNiDa1Or2Rg/1WKjGS+VZvw3eL+lzKSMDre3W+mxHX1qMHTnBNSWTNrt/F4bEyjKlK8o3TydvPrwFh4pJGAFZgqm6i9jYsGN2XXUqD7h0FZ6kG80zk4evGFoTgmm8+Oatl01/B0SCSOKGCR3+ikvnBBD+KGUZvaILZltcAE2F72qveR2dvcW/S1O/7hK8r28fxv6Ek3aZP1ZWkfPK4Yd0hZSoykLqGsCGsSxvzAAtpjliIxinx3G9R7Ir1azppWUXZt6eHG+qS895jMBKFeSXQd1FNMN7BgpVLHU6PIp5nw861sKtqq5Ha7cboYGFJO+aV3vSV/VIOYvtRAyeKE4o5QBDfJhowNo1zC8pGl3K2NtLDStypWhTlsy1PP4fsrFYin3kI5brtK/Qh4dxfCJ3ayQxOA4yB4I8O8OUkqUxJkZGCi1u8dG0PiJstI1oT0ZixHZ2Jw6vUptLjk19L28TS8R4dPMCHhRYsTYyFJLmKRfFDOV0DEZEDFGOYW0GW5yGmVG4gO4mgJAISQBS4YpKi/TQ5rC41Ei8yHfQBbALcDLR1BQuRUA+gFvQgAcXlzS2vcCw5aHna/KoZYlOF7xsiaWtfYZQNCdNj/PrWUki8IuTLa4YK3lYkn5n13AqqkZJQsV8Qb6sLnZV1sfvW5b6Df03lsokQtw2RtxYen5CqNmWMbkLcMZT7IK+v5VG0W7tjBhvujW3KwPW9if591ZVma8lY9JgiNzfzvmHof5vVioG4rFZeo+V9r9KA0XYvHF4ShNzEQo65CLr8iPdUoqaGpB4GgHXoB2agFtQDGWgGZaAXLQCZKATga/SGQ5AsYuZJDZUv9a3M6dRvvRFolPtFBNOVcI8q5bsUWzKzuznPFfPHYFF8Q2UamsFSDdSMmrpHWwWIjDDVacZWqTsk27JJc+OvAAFc3P5XBHpVauLimrXyee428B2FVnCe242ccmntWd001bdxzK7RE9bdOhA389etWWLispe7+8zDPsOtP5qass73u2nHJ7s03+22qNdwvFLh48kkyNlY5owO9UxOPpIMx8LEsqkEGy+IhtbVR1Yq92uiz8OpkjgasnFwpyeVlOT2bNaS4pJbndtdEC48I8pZoYnKXJB3RFvoGmay6DmSK1FRnN/LGyPRy7Tw+HglVqqUks7Z3fRaBDBcBdhJGGRpZYhGqrcoplbPGzzGy2Y4d1GXMCbC4ro4Kl3NRTk969Ty3bHakcbBQhGyW966W8PNmTKvEzKwKMpIZWFiGGhBHWvU4jB0MXBbavwa18GcDB9o4nAzvSlbino+q+6sy3DiAfI15XG9j1sPeUfmjxWq6r7o952Z8Q4fF2hP5J8Ho+j+zz6hXg2I7rM6Eq0d2Kx5EkliI8RViLSPFbMI5MylCbAZQRiw1XahZ6r0ON23gO5xG3BWjLyT3rlx8x3HYxpNGyyJiJlZnCNHaRA4ylC5yt42JsADcnoKyzkmotcUaOHoyhOrGas1CV14HomrIc4uR0BKaActSQA8OfpmJOgJIUKpY/za9ydqqWNHwPDHJma+Zzmte9hyXy66da1ak7s6NCnaNy5icABsN9/dSMiZ0ymeFkHNbXXXfTkLddvh5VfaMXdsk/VDzuT62A9KpKRnhTsKcGTvrWO5k2SnPhcrXtcEeIc7dR0IrYpO5oV4WZn5EKMRuL6MLi4815VlNcFcWswI8vPnz153qQe7EkrM68jGSf6LrY/1jUog2eapIEDUA6gHrQD81AJmoBKA9agEIoC72bw4C94QHYvaJCbDPbQ+tgSW+qoJHO4utAzxHDqylAM8zLd5wFV0Wx8ULMfogNQrkhE1N3bwtIB2C4DLPHG8jxOGQEM3d4tfJlMkIkIIsb979aoaT1JhKUXeLt0KsXBcOyZyImKsUlEeGxUhR1JVg0cc5Ki4PK23LWqd1D+leRsrG4m3+bLzf5J0jwcQLK4zLYkRYTxZQwLbxPIDlzfWFWUUtEYalWc/3yb6tstPhbtCJFaTvV+lzu0vdDEyxZVAcmwWMPGSOcin6xtYxkkTmWRrtlOIMyxkgArJBKTA9uZHdTW6rAp63A9224BHjoIcVGBHiZO7QA7OW9qN7bFLOc2pshGult3C42VC6ea4czBUpKfUzmL7EQLlhXGf6WwbIjqFikZPbRSBcEfeYjmDtWRdp1tq7tbgQ8NC1jHYgtGWjlVlZSVdToyMNxcfMb300q2I7NpYlKvh3sy+j6rczpYTtqpSi8Ni1t03lzXR7/HwaJExLFUQMTH3mcLYWzkKpba5NlA1NecaqU5qlUVrM9JXpYepTni6Utrbi1y0tpxyzuGoxW8eOLqbUA8GgFDUAN4eozyLsXaxPO19B+fwqrdkXirtG0wSiwty0rnt5nZgrIIpHepTJaJGhFqvcokQMg+FVbLlaSwvUXDB2MOxI2Nr9BWWk7M1cRG8bmQ4zhiraWsdRvbXYi3+B38xW0c4FPGT9W3vIsff/GpQF7PkjEHT2lI/8vyBqSDU3oQSCgHA1IFvQDgaAXSgPLQHg1ALQEeGwrRxyPDK6BIXYiNVJMzavLncERrZUH2mscu92FjWQcKRIxnYxxAqSZCGlmkFrSyl73kNhYEMwsLZCLVJJPgkIdljaWOPKrKkils5ZnMkgMh7wXJW9yNTcjxXIAufBMs8/hR0NpYjlZpYTJpLlClWaMspJCMGBa9jegPQ4mUgqkby7j6LibsRfTxJiCGQ+RvagLTMW2JSSR4ISNCYmjjEkltwSCF8iFuORoCjJEzKbMM1sPBHIv1ZRMRKwGourwsQDfdgdzcC5HiwAznvFWB5ZGBCfq8UmVxLOre0ws0jCO51k2F7gQUeGcLMi9w+ZbYZgCdXjxZmTFO+fmyNiYhmH1kfzoEjKdv07wYXFlcrYiG0w6TRWDD11K/0BXW7LqZyh4+/oauKjkpGPwstnXoWX51ftOhGpT27Zx0+5s9nYqdKTp3+WSaa52yZrYt64hBdQ0A+gHLQgHQLlxNjzOYed1AH43+FY6mSZno5yRs8INAa0GdiOgThNWRDJiKtYqQyxaVVosmD8UthUJFWyCaMAHyGnmbX/KrxdmYpq6sY3iE1722BPno234WrbTOfKNgYZMt8x/EcuRGmlWMY3g6/TrK/hXxAddVIBt01v7qrtq5l7mVrmyaEVlMBE0dqAZagFNAeBoBQaA9QDr0AmagNk/BTHhjdlGTuzHCgyRZxImRXYjMwz2BIyixOhqS1yrPjSFeWM97kVy2IQIQLC5WJ38CC4AsgkJJGbXWhJTx8Cxn9YxGZ4LRmLEISxYyKH8MrS94UIy6RogNmuLDWs5KKvIy0KFSvPYpxuwTx7jbzSQyYQOO6LgSlcqsXteMhrXTwag2ubWsQDWGVSTt3aujpUMHQp7axktmVslq1zsr+XC7y1LEXGHkOWRHRjYjPAmPwxzHdGVhKg12zEL6VspPZTfkcmeypNRd1xtqXsNjBEzhsmeFJMTZMLPhVjtAyDMkt75grEEHXI2ml6ggdg1CT4ePK12ImbayvHDIMra3uEkiF+ZVTu1AMifJh4FfLYKkrByAsk7AS5pGJssMIZXY/7sDUAEQOwpWDEQWDsCkzPiZbK0imSJXyxCwjQy4lJC1gWyE2OjEAV254S7QZIkLGHEYmYgb90698xA52M2w+yelbvZ9SMK3zPVWMVeLcLI5f9ZfvL8xXXxP7H0NSn+5G0jGteZN4uxCgPMKAdGaEEGKh+kicbq4B+6T/ABH41jqL5TNRfzI0fC+KxPdFYZhuDWq6Z0oVVoHsMQR/jRIySY9plGpNWRVgPjHaiCEWzqXOwuDVlEwyq2IMHxMyrdgov0I1HlaoaQjJs88pJKjla9YWZEZ/jWEC3KjxWOmoBt06Vmpzd7GCtBWuZzCw5nJOw2G/PWskpGGnDO7DHDYFkQsGByyAgC4KgNYg6dN6xN7jbgrhw+Elfskr+6bflW3B/Kjm1FabXMQNVigjLQEdqATJQDShFAKgoB9qAUAUB1kYZXXK6q6mxKsoZSVIYEg6aEA+6rEgftdwvMjyqAbgd8pAIIXaYAqfEq3BIFyl9yqioBz7iUc5EeGkAMMF2shBuzKBYAEFlvcg2Htt5VhqU3OSvojo4PGLDUqmz/mOyT4Lf4+9xDi8ckOgH2WUKAfDcixLDRQLkDW+ZdQNKipWjTyL4Ps2vjbzTy3t739xMD2iSRyviDEhEz5QLjQWYEKpN2sCpscmtdF4SaoqruaT5q5yqklCrKk9U2uTtkGxhSxcBiGZcrMR4rCDEBFINxls7XsT7W+gNapZFtmMn6xJERebuBhmB0DNCjCW/QXDH9mI0JKS4WMzYdA1yZYwJJLNJIuHCuIYxayKFi7xyoAuyrqS1hAbxcQlxDXAIHd4cAi97suJxF76FTHHCvqGFCSLsjLM+I8RVooUxIjY5u8CnFGGNWvcPYYZvHcE3FwTckVZz39JnZkYTELJELQTNdQNo5L3aPyB3HlcfVrr0cR3tJxlql5o1pQ2ZXRLGa4xsFyJqAVqAaGoCSKxZR+0vzFUn+1l6X70Q4rgn0qoYTIXuVkMxhVR5soJzegrXhO+VzdnC2dricDxmMRyDDIqKcpDsGbzIawDAW3GlTNE05PgaLi+DdlDIdW5HbXrVLmdq4E4Xwd1lU5Yku1jK657Wv7K3Avp+PLYou7zZicGk9lDpjjSXEkcBytZGRiC99LjU2v0Njrbzq80loykdu2aNBwnhTIl33OtYjNEE8esL1C1JkjLYeMX12zW+NZDC1YPcBisjMVAMzB12N4gRmkPQZUJpLUy00SZ76nc6n1OprcSsrHLk7ybPVJUeDQDr0A3NQCZqAZtQCXoB1AdiiFWJK3GeILh4ZJm2jUm32jsq+9iB76pOahFyZnw1CVerGlHVv8Au/A5HwnEd8kJedFZc6d1HEzzZVkPdqFXw2VSLHKQFIvteopy2oJsy42iqWInBKyT0198ehm8VGUd1IYFXcWcqXADEAMV0LWtcjSuZWj87SPcdm1dvCwm+GeVtNSlgpcskbnTLJG5PTLIrH5V7yvC1CUVuj6I+WqblV23vd/NnUuJY5Q+JcXsI5AD+2kBFtNjo3ppe1xXmToXKOIw7xkRRZQjyhLEElQmCXMFsQAGZVB+83U3EFvG4aOPHQvfTDw3Zja/+kzLApPIAAObCwGvU0G8KRYlUOKkFyuG7wdSZG/0max56vEgHLIRQku9jsCY0fNqyrFAW+00Sl5G98s8g/o1JVlft3w0YjCSx2u2XOnlIniX8Rb0Jq9KexJMq1dHMonrCSXomoCUigGEUAwGx9Khq6sSnZ3NkYxKgvbTUVoWOvbeN/UgnO5PuA9BTMmxYxZ8Cg9RfyFS9CUhY8Op31HUbilrBq5aiwSDXe3U3t6VNijR7EzaHpUhIwXaCckkddqqiJMDTR2X1NXRRrIOYjFCOCIi2d+7gy/s5hnt6KD7qvBXZFV7NNsasgrZOaOz1IPZ6A93lQBVkqQLmFALQDCbUAt6A7MlSSc3/Svxi5TDKdBaST1IIRT7iT7xWhjKmkEes+HcJZSxElyX3f28zLdl+I93GYS2JIDswih7pI8jW/8AcIDocxJNmG4tWfD1FKNt5ze2MHOhWdTZSi3lbTTS3HK/Ahx/CS7MyZE7xmITxZVFj4g9iWF1NyQDdttadx/jRm9Lq/gZML2uqWElQcXe0rPm726JXJOD9nQoV5LORqVsCgBJswOYd5tpplJI1IGvbxPaDqJxgrL6nmadDZzYXkiBWYWOU4LEOhJvcquXQ2Gl3Ztt29a5psoKzvfEQDrLiG/5eIghP4MagklitJjJtLjvYIGB1BWDDSYg6dM8yig3kXDWVP1tCbR98ZkuxYvHhTFDiBc6kgwak/7YdTQg23CMOY4I1b28uaT/AHkhLyf12apKlTiw8JoDjcdYwEMOtSCc0A0rQEZFAaPhWL8C9QLfDStGatJnXoPagmWRjA0oW+i2J8ydvkfwojJIvYwLlsSBpVrEXYCPEf1d0X2yzhbX+0baUIuahMQCNPh+VCbFLGS8utVK2MTxph3qj1oij1A3EZ9APfV4lJGW4riGVoyGOdfEpufCOVum34VsRVkaFSW1I2HAeIjER30DrYOvQ/aHkf4irlAlQDlNSB1ALpQHhagHAigFNANtQHX8fjFhieVzZUUsfdyHmdvfSUlFNsz0KMq1SNOOrdjgfFca00ryv7TsWPlfkPIDT3VxZScm2959Ko0Y0acacdErFOOQqbqSD1BtvUxk4u6ZStRp1o7NSKa5hRe0LIAcu2xVspuefiDC2g0At+FutgZSxNVU9Mnn0PI9q9k08HQdaM280rPnz5FHFcelcMBlRWvot75WuCuYk8rAkWuAPOvS0sBSg1LVr3oeTlXk8jSdiOICZVw7HxxxYpAOsUjQstvIHMvuFcrHUu7qt7nn+TaoT2opBjhhzT4Vjvlxmh3BbEhtR/w61DKXOzXjlL/alxr/APcRwIf3YTUBDMLgFxK4KLMyiU4nFsVIu0bh2Zbn6rNi4wRzFSVeh0BzQgE8V2NAceQ2J9aoC5C9AT2oBr6UBETQFnASm9q1q8d5u4Wf+kMnDoyEPuTe40YEbFWGoNY4mxUk7g3iPZ2adkPfP3WzLpc+8Wq6SMbcmXsF2diicMcxKm4zMSL8iAatZEXaCk0ut1O/T51ikjNCZSx0pqCzMdxlyGvz2+NSikgJjZwqljsP5t6k1lgrs1qs9mJnFBkYsef4dBWZs0wlg5Ww7CROWjDkyndT/O4FEwbjAYtJUV1vY8juCNwasiWmiyRUkDctQBpWpA2xoBy0A7NUAXNUg0v6UuM2CYZTvaST0+ovxu3uWtLGVNILqz1fw7g7t4iS0yX3f28zmbmtA9XIjFSY0Q406D1rvfD8L1pS4L1f8HmPiupbDQhxl6J/krg1608EGuxWJ7vHQ32cvGf6aG39YKK53aUb0b8H/BsYZ2mdBwotiofN8Z/9rt/eCuCb28f2dfJDn+zhI5Pez4iVvmKEIJ9mYAMQqW/9PgIEHl30hBH/AGi1JVmqY0IBXFNqEnHSLMfU/OqEFmOgLINAOtegIGQ7UA7GB8PH30iMqDa+VS1uisQTWB1aUnsKV3yzMsYzj81gphe5xSrKLkFQRZmXccwCNRtWvmsjoK0swa+HERZGmmVTyU6EeYtWRNGVSit5awOFR9Fmlt0En5KLCpbW5EOz3hqDARxgFc1x9p3e/wC8TY1RsxtA7jeOUHewqpO0jG8SxOY3OgGt/KrxW4xTlvMrjcUZmsPZGw6+ZrZSsrGjObk7l/B4ewoUJMVa2vw6+VUcty1NmjRUoupPKK82+C58eCH8OxjxG6NmB9pDe2mmi8jbmKRlbJl60HVe1TzXBapcLa+Kuarh3E45hobNzQ7+7qP50rMmaZeLCgPZhUgRmoDy60ApjoD2WgAvFse08skr+07Fj5Dko8gLD3VxJycpOTPqWGoRoUo046Je/MHuaqi02NFSVRVxx1X0Nep+HofJUlzS8v7niviypepShwTfm0vsRXr0Z5AaHIIKmzKQykbhlNwR5ggGqVIKcXF7y0ZNO6OrdmccMUsWIK5XE7oQDcDPEof3FgCL8iK8vVpunNwe46UJKSUi3FFbBzLz/VEj/wCi6/NjVCdxoezus2NbpLFF7o8PHJ88Q1EVeoaehAL4ofCaA5C48TfePzNUBPGKAloAdxriphAVAC7a+I+FR1IGpPkP86SmlkZ6eHlOO1klxbSX5fggHheM4lCXEzZzoHCqDHvfu76Je9swF/PesNSLqZNZdfx+TLFUKebnd8o/eVvQj4liJMS/eYhjK4UKGc7KNhZQBzPLnUU6WwrRyXL2yZYik8+7v/yk/RbJo+xzNGsjMVWCOxa/hszHQL1J3I9OtY6kkpKObbMkau0tppRXLI3UMkZsdCCL38qlWMtyYtFuAPW1WlYhADjXHY4rgeJjyHKqlXIyOOxzSnM5AHQVCTeSMcpJZszXEMUZjlT2B/WP8K2YxUepqTqOXQs4DhhsTa9rE+QJAuempAo5FC5JZQSdAN6iTsZaFLvJWbslm3wS1f2S3tpDeF8NbFd6wKqI0LAFlsTceE63UFc5z2IuttTpWKU1TtfV+/aM1SffP5VaMckuC/L1b4mhwHA4nGRsPIryZU/97NCx3cg6DKebELvobWrXlWkne+Xhn78zM8NCNNTUs+Cvdfb3xyAXH8IkGIeNGzKpupv4kvqEzj2yqlQWIGt+VidmlJyinp7+hgnJN2qK/Na/z4580WeH8ZIFpPGo+uB4l+8vTzH41mU87MxyouzlF7SWttV1Wq65rmHYJA4upDDqDWQwEyrUgcooB5tQCZRQGYY1wT6yyJqlGGWp6hBRxh8fuFe17ChbC34tv7fY+e/E1Tax1uEUvV/cjvXZPOjCahg3vYlZFwbSxjMgxUZm8QBiEbQs0oB3UxMQQNR3a6G5twO0o2rX4o3sO/kNtjD/AK5fKAfvuV/I1zzOwv2ZIMczD6+KxH/TfuP7mpRV6hVqkgF8U9k1AORz+233m/tGqAmj2oCvxPHd0vVj7I/M+VQ2DMPdiSxuTuTuaqByx1ALmBwbSusaC7MbDyG5Y+QFyfSsdSahFyZenDbdgv2ixCKEwsLZoodWawu8pvmYkdLn425Vr4aDbdWWr+iMtea/YtF6ljstgmlwRZGYSZpMpDHYOQBlOltOlbuwmjWVacHZPIB8Q4hiVJXvGJGhWwvrsRYbH+I5VgcbOxtxqbSvcpRQ4hvaVgTV1SMUq/AbPhWY5TcD63U+XpV9MkYruWbCPB+FZ5FRRzufJV1Y+4A1iq1FCDky8IuUrGu4nwuPD4WRdbd4WIXVmOYrCGf6qhbNbc5zatClVlVqp8vLj1e7lvNqdOMINe+Rh5jdgvIC7ab3uALH3n4VvuO2+hkp1nhaUdlLanm7q62c0lbnm/IiXD5WzRs8T8mjZl39CCPcahqSVn8y5llLCVuNKXFZx8tV4ZHsVj8SQQ80rIQQcrsFIN7hlW2h53GvO9RBUr5Kz56mOthq8I7X7o/1Rd14208bBvsLwWCYu2KVRhwtlcz9yQ4OyAHxix15DSqYmrKFlDXpcwUoKWuhseOdneGYTDMCwgkmFop3z4iQWKklFB000uttG3rUp161SWl0tVoZ3BU807PczmiYkxuSjcyM6ggOL6FozuPga6SutPL+TE5QqfvVn/Ul6xyT6qz6mj4dxNZAA1g3kfCfQnY+R19ayxmnlvMc6Eora1jxWnjvT5OwSANXMI61AetQGWNcE+sMjNSYXqeqQDZz429a972XDZwlNcr+eZ8x7ant46q+dvJJCV0DkkZNQwdU/Q7lkgxkLi6lkzDqssbIw+CVxu04/NF8vfqbeHeTQX4fhJlxDjEA2dEjU8pDgyrd8CPt9/e3Lu2HKuUbKeZo+zCAYaMj65ll/wCdNJL/AOdSVCbUAL4p7JqAcjxItI/32/tGqAliagMzjZ+8kZuWw9B/P4mqAiAoB61A1N/2K4R3URxMlgZIyyve/dxaG7DlmtmPkqg2za8rGVHOWwt3r79ToUIqKv79/ZdTAzSAKxF7a2Lb25ZvO1dRHPETtFLBhIYITkLK7u49oB5Hyqp+roLk76ispTZu7hHs92rHfoMUqd2RlzgPeNtAHJZjdeR9b8qXDjlkbbtDLFBHcAFm0QdTa9/ujc+7qKN2KRV2YK99TqTqT1J51iMxq+x+DsplOXxEZCeSozJMvqVcbdRvYiudjKl3sL23mvqjcw0LLa98yDtji7ssWoyeJvqi7cxHuul/a8ViNhVsJFRi6n8/X8ZFpwlWqRore/btyWeZkcO17t9olh6bL/VArdirKzMWKqxqVZSjpouiyX0RLarGuet/nVXFPJmSlWqUpbVOTT5FefCK2trHqAPxGxqtpR/a/B/k2/1FGt/nRs/6or1jo/CzIsQ0hCh2ZwgyrqTkW97BTqopGUejK1MJUUduL248Y5+a1XiiDvh632A1vWSxqXHGFm3bIOg1PvO1TZBTa0DfDOO91ZZWZ02DHVl9be0Px9aumUNNHIGAIIIIuCNQQeYNWA+gMo1cFH1eQyrGI9QhAjNcn1Pzr6PQhsU4x4JL6HyXFT7ytOfGTf1HE1mNYZUMHRv0LT2xGIT7USt/y3t/eVy+04/JF8zZw7zaOn8cwrPGGjF5YmEsY2zEAho78syM635Eg8q4xsicBgMeFw6NfMkEStffMI1Bv53vQF40AM4n7JqAcjxf+tk++39o1QDMa+WJzztYe/T86hgzEWw89fjrVAOoB4FVd9xkpKDdpO3Pd47/ABWnAMS9pJ2wwwxKhNswUBig+ppoB1sNf3s2CNGDntr2zJV7ymtiS/lcno0Z/ij5Ym89Pia2Vqa4KMpaxbkqKPRVAH8ffVyCEsWIVdSdKEmuwiOVjiLNIVAjQE/aOir0Fzb0t0rHKW9hLgauDsipy5pTe3iKjwix8RuRoosQCfaI0sK50sa87L3+X9DcWFW9+/fmHMAiRQqUOWMIG8XgII0fM5F1LFENgM11Nt9NSo3ObT192y32u+XE2IJRjlp79+hzjjOJMpY6AytbQWAB3sOVlBrrxjsqMPeX8mGjLZjUrP8A4rrL8Rv5oiAtWU0RQKAU0A0mgEy/H5VDSeTL06k6ctqDsyIoq3tudzzPvqVlkROcpycpaspzYjpVkVKkrE1IDnZHimV+4b2WuU8m3I9DqfUedSga7PVgZhq4J9VkMqxiEc2BPkay0Y7VSMeLS+pirz2KU58E35IEJX0dHyVjmqSo2qg2f6KMRk4jGP8AaRyp/Vz/AN3Wj2hG9F8mjLQfzHcya4JuDCaASgBvEtjUA5Fjx9LJ99v7RqjBR4tJaO3Uj8Ln8hVWAMo0HoPlUAcBUAdaoB5BQXB/H2sijq3yFWjqAWT4fdVgF+BYHKM7e0w8Pkp5+p+XrVZMBiOQqQymzKQwPRlIINvUCqNXVhe2ZrB2vU2zRMCNwGOU5hZ139kjUdD13rn/AKFrR+93ivqjb/VJ6oocT7Q51yIikC4WRxmkVTpbUkZrWGb/ADrNTwuy9pvwWnvkY54hNWXmzMhs0h/YW39J9T+AHxrYjnd+8jNif8OnTo70tp9ZZ/SNvqSAEnS591WbS3moot6IWpKjTQCgUBHNIAOlADyWkPh9nmx2oCQxJGLn4mgBmKxeY+HargZhJ8kiP9l1b4MCaA6gXq4M01cJH1SQypMZFizZG9PnpW92bHaxdNc/TM5/a09jA1X/ALbeeQMWvfI+XscakqMvVQH+xGI7vH4Vv/mRf3zk/wDKtfFR2qMlyL03aaPog15s3yOgPUAL4qdDQHJeJf66T77fOsbAJ402iDqW+Q/jVWAeoqoHEaVAPWvQEgFAB+0Z1jHr+VWiCLAYTvGAPsrYt+Q9/wCRqW7A0dUAho1cmMnFqS1R63r8TVO7jwNpY6uv9X/rH8CZPNvjTu48PUn/AKhiP6l/4x/BVwpF3y3Ize0TfM1vFr0Ggq9rKxrTnKpJyk7tmtk4kkWBw6qwLgYl20NhNIT3a3A1YBIzbzqZTXdbC1ck30V/v6GfCtU5TqSf/blGPWTV/JJ+ZmQoGg0A2FVNYXbU1JBFPPlHUnlQFdcMWN5N+S9KAbPiT7MalztoPCp8ztemS1JUW9EU5cBKfFJoenP3Co7yO4yuhVSu4v7+WrKrw286ujCQyLvUg6nh7FFPVVPxAq4M21cJH1SQypMZX4gfB7xXX7EjfFp8E/x9zifEUtnAyXFpfW/2B617ZHzpjmoVGVUktYKbI6uPqMrfukH8qiUbpriQnZ3PpzNcXGx1Hv1rytjpDagHr0AL4psaA5NxIfTSffPzrG9QZviOM7w6eyt8vntc/gKo2BuDgaR1RBdiGIHkiF2PuVWPuqtwL0oB4oBwFABuPi8iD9n86tEBXAYfIgHM6n1qGCzaoAgoBaAp4yUsTGht/tGHIfZH7R/CpBYwWGzEIlhobC4A8Iva556HeqTlsq7LRjtOw53B2IIUldOZubn+dtKpB31L1I2tZiAVlMQxmubcl+Z2+H8KAasetzvyoCpMzSsUQ2Ue2/5CpBZhZYsoAuo3W5F/f186xVY7SyyfE2KNSUYyV3bXXml6fbgJmja/0bXAuSC2lhuDfT3g7+WuOSqR/wBXp+Px+KJpu+8F8QkWwKm5O+liPW29+vkazU9reTOSlG+/j567vG1+bBrG9ZTCdOwL3ijPWND/AFRVwATXCPqbENSUZT4mfCPX8q7/AMPxvXlLhH1a/B5r4onbDQjxl6J/kpLXrjwjFahUYKqSyeOpKn0h2cxPe4TDP9qCIn1yAH8Qa8vWjs1JLmzoxd4pl41jLCGoAM4p7JoDkXGns83q3yrGwY6WIg5htVAa3sLjIYFxE0zkWjaMKFuzBlYlVa3hLEIm63zb1innkXhxAUQ0F+QF6uYyVRQkdQFaTDZpQ52VbD1uflU3BbWoApFAJQEM0pvkTf6zfYH/AOv86aFoQc5KMdWObBmONHIsjXKm972tc735jU73o+JlWHm5OK1WuZLDKVIZbX0IO/MH8vnVZR2smYYytmj0r5mJAsDra97X1NvfekY7KsJO7uMc2qxBBB7OY8/Efft8BagImxOYHKCR9rkfIUA6BSq2trvb16mgHxYR5GCqC7nYD36+QFtzWOrUjTW1N2SMtNNxlbXJer+yNHBwUweywzkake1e1yqoQcy2VrG181uRNuVHEfrJbFuNluyu82tHy0sbMaahq/f43mL49w4wvlIsCoYLfNk2OQtzIDD3EV08NXVWO0ny4X525mvODjdePvzBSrWyYTpXBv8A08P+6j/sCrgCGuEfUhDUlWD+JnVR6/lXp/h2GVSXRep4/wCKp50o/wDJ+hWWvTnjmI1QEIKgE8VSVO9fo0xGfh0H7HeJ+7I1vwIrzuOjavLzN6i7wRpDWoZRrVABfFm8JoDgfaniLHEShTdA1tNiRv663HurE9QDo8f9pTVQWYZvARYWYq2o1GS9rHlfNc9co6VV6gnw7XvQE9AKTQHhQDwaAS9ASYbDu5ORHe3tFcvhuLgXYgXP87irU50VUSquy5astHD4isnGgk5c3ZBFuFxqhVIZw903dNu6DObmQ3YvnPoBarYlKooSwyyk2s97TenRb+ps9m1cPQqTeNecI7TtollG7txbyWbd1YvDsyZmDRQYg4dvCG72K9mGS4DvcXe3lby1o5Yfu3SjnWi89bLPj+32+BRVsS6zqJpUpJtZLado3z38f7sG4fBoCe9SUABhpkI7zISqggnQG1z06VSVOcGnPRpy3aLf5teeRvUKWBxFG1Jt1E4qXBNvPXJ2Sk/DMFg6X29LVBy522ns6XyKuNk0tffTlz06UKkciZzY+wulhux6elASyTBLKBduSL/Og8zQD0z8yB5KL/jQCTjYjf8AnpUNFoNaPeT4Di3d2V1BUknPa7Le2v7QBUG3r6VqV8N3nzQdmt3vR5+hmjJ07J6cfxxB3EuJ96MoTSxN21YEXuQVA0tpY3399ZKGH7rO/wCPuQ57eVtz9AbImSMX9o6+grbMBvsIcsaL9lFHwUCrADmuGfUmJUkAziR8foB+dew+H4Ww7fGT9EeD+J53xUY8Ir6tkK13jzLGsagI8tAydKFDsf6HMRfCTJ9ia49HRfzU1w+042qp8UbmHfym6Nc42Br0Bzn9JnafuFEER+lkHiI3jjOl/vHUD0J6VSTsDk40rEBQ/QUA3Mb1ALOEPiHnpUAu0Ag3oCTagENAQYmbLYKLu3sjp+03kKIFjh0ixLYh2JOYsJCuYne4BHSsj7pwScc768uCNjBV3Qqym27WskuN829CwuOUTRsUcxrl7xO+fx2JJvrrvbXlpWapXp9zUhThaT2th7o3VlbhbV235mlCEtpOcr5JS/3Wd8+KvayelghD2jKiyJIozAqFndVAWxC5AbAZhe3marTnRhJS2M7K73t8W9/iUqQrybtUyzstyT3LwyJcVxzDnC92mFdZ8q3mZ8w7zTvJCM2pOvL/AAxue1G0s8reGWXTL0N6FXu6kpU8k23bwaV/PPir8TMSzaVjMIPxE1rfeX51IJ8Ricg8IJZjZQefn6VCBJgYLC51J9pubHy8qAuAUBHIBQgozke7ny9+vOoaMkJ2yenD3v8AehSmxgAsoFvLn6sdT+AqYxzuy0qt1sxVl9X1e/05FCaQtqayIxG9741IKVcQ+pHqEAnGn6Rvd8hXuexVbBw8fVnzj4gk3j533W/+UMFdU4Yw1BYeooVZIlSVOn/oWlOfFLyyRN7wzj8/wrk9qLKD6/Y2sNvOnmuObRT4hPlRmtfKrNba9he34VDB858QxjYmR5pD45GzHyvso8gLAeQrDe4IMvv91QB2xHnQEwW9QBctvdUAsk0Aq0BIaAjxEmVWa18oJt6C9ECDCLpmOrOASfUXCjoBejBMTQCgUA6gIpXoAdPJUgG4t71KBewQzsXbXKqAD1Gv8+dQwGE2+FQD2begK2Ic8vjvQFNsEG1Yk0BUxeFCjS9WTBTWO5qQbQvVw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6" name="AutoShape 4" descr="data:image/jpeg;base64,/9j/4AAQSkZJRgABAQAAAQABAAD/2wCEAAkGBxQSEhQUEhQUFBQVFRUVFRQXFBQVFxQVFBQXFhcUFxQYHCggGBolHBQVITEhJSkrLi4uFyAzODUtNygtLisBCgoKDg0OGhAQGCwkHyQsLCwsLCwsLCwsLC0sLCwsLCwsLC4sLCwsLCwsLCwsLCwsLCwsLCwsLCwsLCwsLCwsLP/AABEIAL0BCwMBEQACEQEDEQH/xAAcAAABBQEBAQAAAAAAAAAAAAAFAQIDBAYHAAj/xABIEAACAQIEAwUEBgYGCQUAAAABAgMAEQQSITEFQVEGEyJhcTKBkbEjQlJyocEHFGKS0fCCorLD4fEkM1Nzg5OjpMI0Q2Oz0v/EABsBAQACAwEBAAAAAAAAAAAAAAABAgMEBQYH/8QAOhEAAgECAwUGBQMCBQUAAAAAAAECAxEEITESQVFhcQUTgZGx8AYiocHRFDLhUvEjM0JichVDkqKy/9oADAMBAAIRAxEAPwASxoBmDQGQuwLKisSo3bTVAOrC0f8AxRUlkafDRvCraCeeUnvY9SuJxFlLol/YjhQBQ9jbY3IsRI3F4hIyZFR4vAM7u6sqqSSjpLE3eu5N/o2N3GhyhbiHJJXZenTlUkoQV29xlcTxqaWS8ZcWIN9C75dA8xAykanw2EahiANSToyxE5y+TT3qero9kYbD0W8VL5muOn/Hi+fkuJDgeJgiLBg8Ac3eDvJooiwNiySR3OXw27t/CNRmIrbWI2853T5/k4Nbs6UH/gtTjqtnN+MdV5FqPiC95Jc4ZIJFRSkeIgJyRvM3de1c5zMWd7X8TLb69W248TV/T1r22H5MZhO1Bhlll7xHdy2VYomIiDZLgSy5QSRFFrkb2Tprpjliacd9+hvUOxsXW/0WX+7L6a/QG8S7UTynMWKW+uWzyC4scshAEf8AwljrVni5yyirHdw/w9QpLary2vovz9UVo4HiZZJCIy7KEEhbvZXZrxnKDnAzKDmYrcKbGsuHp1FLakc7tjGYOdJUKEdHe6Vlz639tkeMVXfMutm0JALWK3L5suxBQnRTc2NiLVtnnSWCoILqCgJFWpIFK0A4LQHiKAZJOF3NCQfiOK8kRmPwH4VFybEa8VfnGluYD3PxtalxYlHGU+srL57j4ipuRYni4pEfrAeulLixejcHYg+hqQSWoBStAJkoQey0JGGKgIWBqAIRQEdAeC0ApWgG5KkDJTVQXOzKZmlA/wBYrQlLgFc0jeAkc1UwrIf92akujQQ4tIEMxNmZBkLXYwYXMe7JU2JllYF8p1Z2N9IyRDairsvTpyqSUIK7eSRmMPPHjZcrvl1crFewFzd5XltZnOl2010GlhWDY77OV7cPudXv32e9ijsue+evWK3Kz11b5aAjilocRKkLPZHZQwNj4TYgkW6EX52rB+lqKV4adTrR7bws8Oo4jOW9KO/xyCmL4xOIow7urXvkZFy5VHhbxC5bUa8rehOWtUlTgk3n9Dn9nYKjjMTKUYvu1xdpXe/L+3O4FkjK2zArdQwuN1NwGA6Gx18q0e7azll74Hq/1kJtwo/M1k7aLrJ5eV3yFwuHaRsqAbFiWIVUQe07sdFUdfMAXJANoU3UlaJixONjhKW3Xau9Et/S/De/7G+7D9nsPJ9J3ysygMdlmUN7LLG2uHRuTkF2BuCm1dGlRjDTXieKx3adfFv5naO5LT+XzfhY0PbTs2kuFZYkCvHeRcoJYkEMT1d7qra6sVtfxGsxzjl0jyMXKsJE8SkoWcKkc2UkkewDlW17BrE7lrwBI6ggvxCgJQ1SQSIakDiKAEcR4lkbLre48xYjyqpNim1zqb6fwHnvqKhko8WcjwrYeQtfzPSoJKDYgqx6+dr0JG4iIkXXnuBv62586kgqyoLHNp16+/Tb30B7CcTeBgVvlG4Oxv79KA2fDuJpMuZD0uOa36/xqxUth6AeHoDzUA29AMagI2FAMK0A4UAhFANIoCriGABJ9agGowmDEAgnteQBYzECB3hfMqG9tChkk1OgVnJ2qS7Md2k4yZnPizICzZgLCRyArTZd7EAKgOqoqjctfVadeTSfyr6s71Ka7LoqpKN6tRO27Zjx6v8Ajiansth4cNh3KuJpQcpdVBRHyZgiu1lcrubE3Og3rYUEm3xzOTVxEqkKcHpCNl931e8E4ThhDmSQ95MXMgUKuQMWzZpRqFve+Xl0NZLmslvL2OixYV3VYsrNnEaxAGIhSt41ZbZsu9iTudDWpW71Xcf58Dt9nvAycY17p6cIvrZ39FxMk12YWuzMQBrdmZjYC53JJArnq85cWz2cnSwtFtJRjFXyRq+C4VATCViKeG8k8UrRTzBmU62CEKRZFJ2uwBLadanTUI2R88xeKniqrqT8FwXD31CE/Cy7nDyw4VoWB7qPOygEi7thZch7k+1eA6aXGmashqlzh/GcTAIjIxMUTmGeFgHkSQhctpAxzKVIdFuTd8lzdcoiwU7V5Ww0rJlIePMGW1mFrqbjcWOlCDmsIqpBdWgHCgJFNSQVeJ44RrqbE6DQ/GobJQAwsRzmQnna3UmoLF3dgBzNx6AbeRuQLVAJZoR9fbkLaAX6bk6C/wDNpANx8i7i403IvceoNRcskVFlFuXXQHl1G/4/4RcWIlC9PPcN87GpIIpYW3Jt77f4VJBDh8c2HlD8r2YDZ0O+nI8/d60IOiRvcAjUEAjzB51YgfegFz0A4PQHiKkEbioAwmgPCgPE0A2gKEouQL211OmgGpOpA2HMgdSBrUEou8Y4k5Ri4CuSYVADAAFR3jLmF7d0yKCNP9KlsTvWHEVNiDa1Or2Rg/1WKjGS+VZvw3eL+lzKSMDre3W+mxHX1qMHTnBNSWTNrt/F4bEyjKlK8o3TydvPrwFh4pJGAFZgqm6i9jYsGN2XXUqD7h0FZ6kG80zk4evGFoTgmm8+Oatl01/B0SCSOKGCR3+ikvnBBD+KGUZvaILZltcAE2F72qveR2dvcW/S1O/7hK8r28fxv6Ek3aZP1ZWkfPK4Yd0hZSoykLqGsCGsSxvzAAtpjliIxinx3G9R7Ir1azppWUXZt6eHG+qS895jMBKFeSXQd1FNMN7BgpVLHU6PIp5nw861sKtqq5Ha7cboYGFJO+aV3vSV/VIOYvtRAyeKE4o5QBDfJhowNo1zC8pGl3K2NtLDStypWhTlsy1PP4fsrFYin3kI5brtK/Qh4dxfCJ3ayQxOA4yB4I8O8OUkqUxJkZGCi1u8dG0PiJstI1oT0ZixHZ2Jw6vUptLjk19L28TS8R4dPMCHhRYsTYyFJLmKRfFDOV0DEZEDFGOYW0GW5yGmVG4gO4mgJAISQBS4YpKi/TQ5rC41Ei8yHfQBbALcDLR1BQuRUA+gFvQgAcXlzS2vcCw5aHna/KoZYlOF7xsiaWtfYZQNCdNj/PrWUki8IuTLa4YK3lYkn5n13AqqkZJQsV8Qb6sLnZV1sfvW5b6Df03lsokQtw2RtxYen5CqNmWMbkLcMZT7IK+v5VG0W7tjBhvujW3KwPW9if591ZVma8lY9JgiNzfzvmHof5vVioG4rFZeo+V9r9KA0XYvHF4ShNzEQo65CLr8iPdUoqaGpB4GgHXoB2agFtQDGWgGZaAXLQCZKATga/SGQ5AsYuZJDZUv9a3M6dRvvRFolPtFBNOVcI8q5bsUWzKzuznPFfPHYFF8Q2UamsFSDdSMmrpHWwWIjDDVacZWqTsk27JJc+OvAAFc3P5XBHpVauLimrXyee428B2FVnCe242ccmntWd001bdxzK7RE9bdOhA389etWWLispe7+8zDPsOtP5qass73u2nHJ7s03+22qNdwvFLh48kkyNlY5owO9UxOPpIMx8LEsqkEGy+IhtbVR1Yq92uiz8OpkjgasnFwpyeVlOT2bNaS4pJbndtdEC48I8pZoYnKXJB3RFvoGmay6DmSK1FRnN/LGyPRy7Tw+HglVqqUks7Z3fRaBDBcBdhJGGRpZYhGqrcoplbPGzzGy2Y4d1GXMCbC4ro4Kl3NRTk969Ty3bHakcbBQhGyW966W8PNmTKvEzKwKMpIZWFiGGhBHWvU4jB0MXBbavwa18GcDB9o4nAzvSlbino+q+6sy3DiAfI15XG9j1sPeUfmjxWq6r7o952Z8Q4fF2hP5J8Ho+j+zz6hXg2I7rM6Eq0d2Kx5EkliI8RViLSPFbMI5MylCbAZQRiw1XahZ6r0ON23gO5xG3BWjLyT3rlx8x3HYxpNGyyJiJlZnCNHaRA4ylC5yt42JsADcnoKyzkmotcUaOHoyhOrGas1CV14HomrIc4uR0BKaActSQA8OfpmJOgJIUKpY/za9ydqqWNHwPDHJma+Zzmte9hyXy66da1ak7s6NCnaNy5icABsN9/dSMiZ0ymeFkHNbXXXfTkLddvh5VfaMXdsk/VDzuT62A9KpKRnhTsKcGTvrWO5k2SnPhcrXtcEeIc7dR0IrYpO5oV4WZn5EKMRuL6MLi4815VlNcFcWswI8vPnz153qQe7EkrM68jGSf6LrY/1jUog2eapIEDUA6gHrQD81AJmoBKA9agEIoC72bw4C94QHYvaJCbDPbQ+tgSW+qoJHO4utAzxHDqylAM8zLd5wFV0Wx8ULMfogNQrkhE1N3bwtIB2C4DLPHG8jxOGQEM3d4tfJlMkIkIIsb979aoaT1JhKUXeLt0KsXBcOyZyImKsUlEeGxUhR1JVg0cc5Ki4PK23LWqd1D+leRsrG4m3+bLzf5J0jwcQLK4zLYkRYTxZQwLbxPIDlzfWFWUUtEYalWc/3yb6tstPhbtCJFaTvV+lzu0vdDEyxZVAcmwWMPGSOcin6xtYxkkTmWRrtlOIMyxkgArJBKTA9uZHdTW6rAp63A9224BHjoIcVGBHiZO7QA7OW9qN7bFLOc2pshGult3C42VC6ea4czBUpKfUzmL7EQLlhXGf6WwbIjqFikZPbRSBcEfeYjmDtWRdp1tq7tbgQ8NC1jHYgtGWjlVlZSVdToyMNxcfMb300q2I7NpYlKvh3sy+j6rczpYTtqpSi8Ni1t03lzXR7/HwaJExLFUQMTH3mcLYWzkKpba5NlA1NecaqU5qlUVrM9JXpYepTni6Utrbi1y0tpxyzuGoxW8eOLqbUA8GgFDUAN4eozyLsXaxPO19B+fwqrdkXirtG0wSiwty0rnt5nZgrIIpHepTJaJGhFqvcokQMg+FVbLlaSwvUXDB2MOxI2Nr9BWWk7M1cRG8bmQ4zhiraWsdRvbXYi3+B38xW0c4FPGT9W3vIsff/GpQF7PkjEHT2lI/8vyBqSDU3oQSCgHA1IFvQDgaAXSgPLQHg1ALQEeGwrRxyPDK6BIXYiNVJMzavLncERrZUH2mscu92FjWQcKRIxnYxxAqSZCGlmkFrSyl73kNhYEMwsLZCLVJJPgkIdljaWOPKrKkils5ZnMkgMh7wXJW9yNTcjxXIAufBMs8/hR0NpYjlZpYTJpLlClWaMspJCMGBa9jegPQ4mUgqkby7j6LibsRfTxJiCGQ+RvagLTMW2JSSR4ISNCYmjjEkltwSCF8iFuORoCjJEzKbMM1sPBHIv1ZRMRKwGourwsQDfdgdzcC5HiwAznvFWB5ZGBCfq8UmVxLOre0ws0jCO51k2F7gQUeGcLMi9w+ZbYZgCdXjxZmTFO+fmyNiYhmH1kfzoEjKdv07wYXFlcrYiG0w6TRWDD11K/0BXW7LqZyh4+/oauKjkpGPwstnXoWX51ftOhGpT27Zx0+5s9nYqdKTp3+WSaa52yZrYt64hBdQ0A+gHLQgHQLlxNjzOYed1AH43+FY6mSZno5yRs8INAa0GdiOgThNWRDJiKtYqQyxaVVosmD8UthUJFWyCaMAHyGnmbX/KrxdmYpq6sY3iE1722BPno234WrbTOfKNgYZMt8x/EcuRGmlWMY3g6/TrK/hXxAddVIBt01v7qrtq5l7mVrmyaEVlMBE0dqAZagFNAeBoBQaA9QDr0AmagNk/BTHhjdlGTuzHCgyRZxImRXYjMwz2BIyixOhqS1yrPjSFeWM97kVy2IQIQLC5WJ38CC4AsgkJJGbXWhJTx8Cxn9YxGZ4LRmLEISxYyKH8MrS94UIy6RogNmuLDWs5KKvIy0KFSvPYpxuwTx7jbzSQyYQOO6LgSlcqsXteMhrXTwag2ubWsQDWGVSTt3aujpUMHQp7axktmVslq1zsr+XC7y1LEXGHkOWRHRjYjPAmPwxzHdGVhKg12zEL6VspPZTfkcmeypNRd1xtqXsNjBEzhsmeFJMTZMLPhVjtAyDMkt75grEEHXI2ml6ggdg1CT4ePK12ImbayvHDIMra3uEkiF+ZVTu1AMifJh4FfLYKkrByAsk7AS5pGJssMIZXY/7sDUAEQOwpWDEQWDsCkzPiZbK0imSJXyxCwjQy4lJC1gWyE2OjEAV254S7QZIkLGHEYmYgb90698xA52M2w+yelbvZ9SMK3zPVWMVeLcLI5f9ZfvL8xXXxP7H0NSn+5G0jGteZN4uxCgPMKAdGaEEGKh+kicbq4B+6T/ABH41jqL5TNRfzI0fC+KxPdFYZhuDWq6Z0oVVoHsMQR/jRIySY9plGpNWRVgPjHaiCEWzqXOwuDVlEwyq2IMHxMyrdgov0I1HlaoaQjJs88pJKjla9YWZEZ/jWEC3KjxWOmoBt06Vmpzd7GCtBWuZzCw5nJOw2G/PWskpGGnDO7DHDYFkQsGByyAgC4KgNYg6dN6xN7jbgrhw+Elfskr+6bflW3B/Kjm1FabXMQNVigjLQEdqATJQDShFAKgoB9qAUAUB1kYZXXK6q6mxKsoZSVIYEg6aEA+6rEgftdwvMjyqAbgd8pAIIXaYAqfEq3BIFyl9yqioBz7iUc5EeGkAMMF2shBuzKBYAEFlvcg2Htt5VhqU3OSvojo4PGLDUqmz/mOyT4Lf4+9xDi8ckOgH2WUKAfDcixLDRQLkDW+ZdQNKipWjTyL4Ps2vjbzTy3t739xMD2iSRyviDEhEz5QLjQWYEKpN2sCpscmtdF4SaoqruaT5q5yqklCrKk9U2uTtkGxhSxcBiGZcrMR4rCDEBFINxls7XsT7W+gNapZFtmMn6xJERebuBhmB0DNCjCW/QXDH9mI0JKS4WMzYdA1yZYwJJLNJIuHCuIYxayKFi7xyoAuyrqS1hAbxcQlxDXAIHd4cAi97suJxF76FTHHCvqGFCSLsjLM+I8RVooUxIjY5u8CnFGGNWvcPYYZvHcE3FwTckVZz39JnZkYTELJELQTNdQNo5L3aPyB3HlcfVrr0cR3tJxlql5o1pQ2ZXRLGa4xsFyJqAVqAaGoCSKxZR+0vzFUn+1l6X70Q4rgn0qoYTIXuVkMxhVR5soJzegrXhO+VzdnC2dricDxmMRyDDIqKcpDsGbzIawDAW3GlTNE05PgaLi+DdlDIdW5HbXrVLmdq4E4Xwd1lU5Yku1jK657Wv7K3Avp+PLYou7zZicGk9lDpjjSXEkcBytZGRiC99LjU2v0Njrbzq80loykdu2aNBwnhTIl33OtYjNEE8esL1C1JkjLYeMX12zW+NZDC1YPcBisjMVAMzB12N4gRmkPQZUJpLUy00SZ76nc6n1OprcSsrHLk7ybPVJUeDQDr0A3NQCZqAZtQCXoB1AdiiFWJK3GeILh4ZJm2jUm32jsq+9iB76pOahFyZnw1CVerGlHVv8Au/A5HwnEd8kJedFZc6d1HEzzZVkPdqFXw2VSLHKQFIvteopy2oJsy42iqWInBKyT0198ehm8VGUd1IYFXcWcqXADEAMV0LWtcjSuZWj87SPcdm1dvCwm+GeVtNSlgpcskbnTLJG5PTLIrH5V7yvC1CUVuj6I+WqblV23vd/NnUuJY5Q+JcXsI5AD+2kBFtNjo3ppe1xXmToXKOIw7xkRRZQjyhLEElQmCXMFsQAGZVB+83U3EFvG4aOPHQvfTDw3Zja/+kzLApPIAAObCwGvU0G8KRYlUOKkFyuG7wdSZG/0max56vEgHLIRQku9jsCY0fNqyrFAW+00Sl5G98s8g/o1JVlft3w0YjCSx2u2XOnlIniX8Rb0Jq9KexJMq1dHMonrCSXomoCUigGEUAwGx9Khq6sSnZ3NkYxKgvbTUVoWOvbeN/UgnO5PuA9BTMmxYxZ8Cg9RfyFS9CUhY8Op31HUbilrBq5aiwSDXe3U3t6VNijR7EzaHpUhIwXaCckkddqqiJMDTR2X1NXRRrIOYjFCOCIi2d+7gy/s5hnt6KD7qvBXZFV7NNsasgrZOaOz1IPZ6A93lQBVkqQLmFALQDCbUAt6A7MlSSc3/Svxi5TDKdBaST1IIRT7iT7xWhjKmkEes+HcJZSxElyX3f28zLdl+I93GYS2JIDswih7pI8jW/8AcIDocxJNmG4tWfD1FKNt5ze2MHOhWdTZSi3lbTTS3HK/Ahx/CS7MyZE7xmITxZVFj4g9iWF1NyQDdttadx/jRm9Lq/gZML2uqWElQcXe0rPm726JXJOD9nQoV5LORqVsCgBJswOYd5tpplJI1IGvbxPaDqJxgrL6nmadDZzYXkiBWYWOU4LEOhJvcquXQ2Gl3Ztt29a5psoKzvfEQDrLiG/5eIghP4MagklitJjJtLjvYIGB1BWDDSYg6dM8yig3kXDWVP1tCbR98ZkuxYvHhTFDiBc6kgwak/7YdTQg23CMOY4I1b28uaT/AHkhLyf12apKlTiw8JoDjcdYwEMOtSCc0A0rQEZFAaPhWL8C9QLfDStGatJnXoPagmWRjA0oW+i2J8ydvkfwojJIvYwLlsSBpVrEXYCPEf1d0X2yzhbX+0baUIuahMQCNPh+VCbFLGS8utVK2MTxph3qj1oij1A3EZ9APfV4lJGW4riGVoyGOdfEpufCOVum34VsRVkaFSW1I2HAeIjER30DrYOvQ/aHkf4irlAlQDlNSB1ALpQHhagHAigFNANtQHX8fjFhieVzZUUsfdyHmdvfSUlFNsz0KMq1SNOOrdjgfFca00ryv7TsWPlfkPIDT3VxZScm2959Ko0Y0acacdErFOOQqbqSD1BtvUxk4u6ZStRp1o7NSKa5hRe0LIAcu2xVspuefiDC2g0At+FutgZSxNVU9Mnn0PI9q9k08HQdaM280rPnz5FHFcelcMBlRWvot75WuCuYk8rAkWuAPOvS0sBSg1LVr3oeTlXk8jSdiOICZVw7HxxxYpAOsUjQstvIHMvuFcrHUu7qt7nn+TaoT2opBjhhzT4Vjvlxmh3BbEhtR/w61DKXOzXjlL/alxr/APcRwIf3YTUBDMLgFxK4KLMyiU4nFsVIu0bh2Zbn6rNi4wRzFSVeh0BzQgE8V2NAceQ2J9aoC5C9AT2oBr6UBETQFnASm9q1q8d5u4Wf+kMnDoyEPuTe40YEbFWGoNY4mxUk7g3iPZ2adkPfP3WzLpc+8Wq6SMbcmXsF2diicMcxKm4zMSL8iAatZEXaCk0ut1O/T51ikjNCZSx0pqCzMdxlyGvz2+NSikgJjZwqljsP5t6k1lgrs1qs9mJnFBkYsef4dBWZs0wlg5Ww7CROWjDkyndT/O4FEwbjAYtJUV1vY8juCNwasiWmiyRUkDctQBpWpA2xoBy0A7NUAXNUg0v6UuM2CYZTvaST0+ovxu3uWtLGVNILqz1fw7g7t4iS0yX3f28zmbmtA9XIjFSY0Q406D1rvfD8L1pS4L1f8HmPiupbDQhxl6J/krg1608EGuxWJ7vHQ32cvGf6aG39YKK53aUb0b8H/BsYZ2mdBwotiofN8Z/9rt/eCuCb28f2dfJDn+zhI5Pez4iVvmKEIJ9mYAMQqW/9PgIEHl30hBH/AGi1JVmqY0IBXFNqEnHSLMfU/OqEFmOgLINAOtegIGQ7UA7GB8PH30iMqDa+VS1uisQTWB1aUnsKV3yzMsYzj81gphe5xSrKLkFQRZmXccwCNRtWvmsjoK0swa+HERZGmmVTyU6EeYtWRNGVSit5awOFR9Fmlt0En5KLCpbW5EOz3hqDARxgFc1x9p3e/wC8TY1RsxtA7jeOUHewqpO0jG8SxOY3OgGt/KrxW4xTlvMrjcUZmsPZGw6+ZrZSsrGjObk7l/B4ewoUJMVa2vw6+VUcty1NmjRUoupPKK82+C58eCH8OxjxG6NmB9pDe2mmi8jbmKRlbJl60HVe1TzXBapcLa+Kuarh3E45hobNzQ7+7qP50rMmaZeLCgPZhUgRmoDy60ApjoD2WgAvFse08skr+07Fj5Dko8gLD3VxJycpOTPqWGoRoUo046Je/MHuaqi02NFSVRVxx1X0Nep+HofJUlzS8v7niviypepShwTfm0vsRXr0Z5AaHIIKmzKQykbhlNwR5ggGqVIKcXF7y0ZNO6OrdmccMUsWIK5XE7oQDcDPEof3FgCL8iK8vVpunNwe46UJKSUi3FFbBzLz/VEj/wCi6/NjVCdxoezus2NbpLFF7o8PHJ88Q1EVeoaehAL4ofCaA5C48TfePzNUBPGKAloAdxriphAVAC7a+I+FR1IGpPkP86SmlkZ6eHlOO1klxbSX5fggHheM4lCXEzZzoHCqDHvfu76Je9swF/PesNSLqZNZdfx+TLFUKebnd8o/eVvQj4liJMS/eYhjK4UKGc7KNhZQBzPLnUU6WwrRyXL2yZYik8+7v/yk/RbJo+xzNGsjMVWCOxa/hszHQL1J3I9OtY6kkpKObbMkau0tppRXLI3UMkZsdCCL38qlWMtyYtFuAPW1WlYhADjXHY4rgeJjyHKqlXIyOOxzSnM5AHQVCTeSMcpJZszXEMUZjlT2B/WP8K2YxUepqTqOXQs4DhhsTa9rE+QJAuempAo5FC5JZQSdAN6iTsZaFLvJWbslm3wS1f2S3tpDeF8NbFd6wKqI0LAFlsTceE63UFc5z2IuttTpWKU1TtfV+/aM1SffP5VaMckuC/L1b4mhwHA4nGRsPIryZU/97NCx3cg6DKebELvobWrXlWkne+Xhn78zM8NCNNTUs+Cvdfb3xyAXH8IkGIeNGzKpupv4kvqEzj2yqlQWIGt+VidmlJyinp7+hgnJN2qK/Na/z4580WeH8ZIFpPGo+uB4l+8vTzH41mU87MxyouzlF7SWttV1Wq65rmHYJA4upDDqDWQwEyrUgcooB5tQCZRQGYY1wT6yyJqlGGWp6hBRxh8fuFe17ChbC34tv7fY+e/E1Tax1uEUvV/cjvXZPOjCahg3vYlZFwbSxjMgxUZm8QBiEbQs0oB3UxMQQNR3a6G5twO0o2rX4o3sO/kNtjD/AK5fKAfvuV/I1zzOwv2ZIMczD6+KxH/TfuP7mpRV6hVqkgF8U9k1AORz+233m/tGqAmj2oCvxPHd0vVj7I/M+VQ2DMPdiSxuTuTuaqByx1ALmBwbSusaC7MbDyG5Y+QFyfSsdSahFyZenDbdgv2ixCKEwsLZoodWawu8pvmYkdLn425Vr4aDbdWWr+iMtea/YtF6ljstgmlwRZGYSZpMpDHYOQBlOltOlbuwmjWVacHZPIB8Q4hiVJXvGJGhWwvrsRYbH+I5VgcbOxtxqbSvcpRQ4hvaVgTV1SMUq/AbPhWY5TcD63U+XpV9MkYruWbCPB+FZ5FRRzufJV1Y+4A1iq1FCDky8IuUrGu4nwuPD4WRdbd4WIXVmOYrCGf6qhbNbc5zatClVlVqp8vLj1e7lvNqdOMINe+Rh5jdgvIC7ab3uALH3n4VvuO2+hkp1nhaUdlLanm7q62c0lbnm/IiXD5WzRs8T8mjZl39CCPcahqSVn8y5llLCVuNKXFZx8tV4ZHsVj8SQQ80rIQQcrsFIN7hlW2h53GvO9RBUr5Kz56mOthq8I7X7o/1Rd14208bBvsLwWCYu2KVRhwtlcz9yQ4OyAHxix15DSqYmrKFlDXpcwUoKWuhseOdneGYTDMCwgkmFop3z4iQWKklFB000uttG3rUp161SWl0tVoZ3BU807PczmiYkxuSjcyM6ggOL6FozuPga6SutPL+TE5QqfvVn/Ul6xyT6qz6mj4dxNZAA1g3kfCfQnY+R19ayxmnlvMc6Eora1jxWnjvT5OwSANXMI61AetQGWNcE+sMjNSYXqeqQDZz429a972XDZwlNcr+eZ8x7ant46q+dvJJCV0DkkZNQwdU/Q7lkgxkLi6lkzDqssbIw+CVxu04/NF8vfqbeHeTQX4fhJlxDjEA2dEjU8pDgyrd8CPt9/e3Lu2HKuUbKeZo+zCAYaMj65ll/wCdNJL/AOdSVCbUAL4p7JqAcjxItI/32/tGqAliagMzjZ+8kZuWw9B/P4mqAiAoB61A1N/2K4R3URxMlgZIyyve/dxaG7DlmtmPkqg2za8rGVHOWwt3r79ToUIqKv79/ZdTAzSAKxF7a2Lb25ZvO1dRHPETtFLBhIYITkLK7u49oB5Hyqp+roLk76ispTZu7hHs92rHfoMUqd2RlzgPeNtAHJZjdeR9b8qXDjlkbbtDLFBHcAFm0QdTa9/ujc+7qKN2KRV2YK99TqTqT1J51iMxq+x+DsplOXxEZCeSozJMvqVcbdRvYiudjKl3sL23mvqjcw0LLa98yDtji7ssWoyeJvqi7cxHuul/a8ViNhVsJFRi6n8/X8ZFpwlWqRore/btyWeZkcO17t9olh6bL/VArdirKzMWKqxqVZSjpouiyX0RLarGuet/nVXFPJmSlWqUpbVOTT5FefCK2trHqAPxGxqtpR/a/B/k2/1FGt/nRs/6or1jo/CzIsQ0hCh2ZwgyrqTkW97BTqopGUejK1MJUUduL248Y5+a1XiiDvh632A1vWSxqXHGFm3bIOg1PvO1TZBTa0DfDOO91ZZWZ02DHVl9be0Px9aumUNNHIGAIIIIuCNQQeYNWA+gMo1cFH1eQyrGI9QhAjNcn1Pzr6PQhsU4x4JL6HyXFT7ytOfGTf1HE1mNYZUMHRv0LT2xGIT7USt/y3t/eVy+04/JF8zZw7zaOn8cwrPGGjF5YmEsY2zEAho78syM635Eg8q4xsicBgMeFw6NfMkEStffMI1Bv53vQF40AM4n7JqAcjxf+tk++39o1QDMa+WJzztYe/T86hgzEWw89fjrVAOoB4FVd9xkpKDdpO3Pd47/ABWnAMS9pJ2wwwxKhNswUBig+ppoB1sNf3s2CNGDntr2zJV7ymtiS/lcno0Z/ij5Ym89Pia2Vqa4KMpaxbkqKPRVAH8ffVyCEsWIVdSdKEmuwiOVjiLNIVAjQE/aOir0Fzb0t0rHKW9hLgauDsipy5pTe3iKjwix8RuRoosQCfaI0sK50sa87L3+X9DcWFW9+/fmHMAiRQqUOWMIG8XgII0fM5F1LFENgM11Nt9NSo3ObT192y32u+XE2IJRjlp79+hzjjOJMpY6AytbQWAB3sOVlBrrxjsqMPeX8mGjLZjUrP8A4rrL8Rv5oiAtWU0RQKAU0A0mgEy/H5VDSeTL06k6ctqDsyIoq3tudzzPvqVlkROcpycpaspzYjpVkVKkrE1IDnZHimV+4b2WuU8m3I9DqfUedSga7PVgZhq4J9VkMqxiEc2BPkay0Y7VSMeLS+pirz2KU58E35IEJX0dHyVjmqSo2qg2f6KMRk4jGP8AaRyp/Vz/AN3Wj2hG9F8mjLQfzHcya4JuDCaASgBvEtjUA5Fjx9LJ99v7RqjBR4tJaO3Uj8Ln8hVWAMo0HoPlUAcBUAdaoB5BQXB/H2sijq3yFWjqAWT4fdVgF+BYHKM7e0w8Pkp5+p+XrVZMBiOQqQymzKQwPRlIINvUCqNXVhe2ZrB2vU2zRMCNwGOU5hZ139kjUdD13rn/AKFrR+93ivqjb/VJ6oocT7Q51yIikC4WRxmkVTpbUkZrWGb/ADrNTwuy9pvwWnvkY54hNWXmzMhs0h/YW39J9T+AHxrYjnd+8jNif8OnTo70tp9ZZ/SNvqSAEnS591WbS3moot6IWpKjTQCgUBHNIAOlADyWkPh9nmx2oCQxJGLn4mgBmKxeY+HargZhJ8kiP9l1b4MCaA6gXq4M01cJH1SQypMZFizZG9PnpW92bHaxdNc/TM5/a09jA1X/ALbeeQMWvfI+XscakqMvVQH+xGI7vH4Vv/mRf3zk/wDKtfFR2qMlyL03aaPog15s3yOgPUAL4qdDQHJeJf66T77fOsbAJ402iDqW+Q/jVWAeoqoHEaVAPWvQEgFAB+0Z1jHr+VWiCLAYTvGAPsrYt+Q9/wCRqW7A0dUAho1cmMnFqS1R63r8TVO7jwNpY6uv9X/rH8CZPNvjTu48PUn/AKhiP6l/4x/BVwpF3y3Ize0TfM1vFr0Ggq9rKxrTnKpJyk7tmtk4kkWBw6qwLgYl20NhNIT3a3A1YBIzbzqZTXdbC1ck30V/v6GfCtU5TqSf/blGPWTV/JJ+ZmQoGg0A2FVNYXbU1JBFPPlHUnlQFdcMWN5N+S9KAbPiT7MalztoPCp8ztemS1JUW9EU5cBKfFJoenP3Co7yO4yuhVSu4v7+WrKrw286ujCQyLvUg6nh7FFPVVPxAq4M21cJH1SQypMZX4gfB7xXX7EjfFp8E/x9zifEUtnAyXFpfW/2B617ZHzpjmoVGVUktYKbI6uPqMrfukH8qiUbpriQnZ3PpzNcXGx1Hv1rytjpDagHr0AL4psaA5NxIfTSffPzrG9QZviOM7w6eyt8vntc/gKo2BuDgaR1RBdiGIHkiF2PuVWPuqtwL0oB4oBwFABuPi8iD9n86tEBXAYfIgHM6n1qGCzaoAgoBaAp4yUsTGht/tGHIfZH7R/CpBYwWGzEIlhobC4A8Iva556HeqTlsq7LRjtOw53B2IIUldOZubn+dtKpB31L1I2tZiAVlMQxmubcl+Z2+H8KAasetzvyoCpMzSsUQ2Ue2/5CpBZhZYsoAuo3W5F/f186xVY7SyyfE2KNSUYyV3bXXml6fbgJmja/0bXAuSC2lhuDfT3g7+WuOSqR/wBXp+Px+KJpu+8F8QkWwKm5O+liPW29+vkazU9reTOSlG+/j567vG1+bBrG9ZTCdOwL3ijPWND/AFRVwATXCPqbENSUZT4mfCPX8q7/AMPxvXlLhH1a/B5r4onbDQjxl6J/kpLXrjwjFahUYKqSyeOpKn0h2cxPe4TDP9qCIn1yAH8Qa8vWjs1JLmzoxd4pl41jLCGoAM4p7JoDkXGns83q3yrGwY6WIg5htVAa3sLjIYFxE0zkWjaMKFuzBlYlVa3hLEIm63zb1innkXhxAUQ0F+QF6uYyVRQkdQFaTDZpQ52VbD1uflU3BbWoApFAJQEM0pvkTf6zfYH/AOv86aFoQc5KMdWObBmONHIsjXKm972tc735jU73o+JlWHm5OK1WuZLDKVIZbX0IO/MH8vnVZR2smYYytmj0r5mJAsDra97X1NvfekY7KsJO7uMc2qxBBB7OY8/Efft8BagImxOYHKCR9rkfIUA6BSq2trvb16mgHxYR5GCqC7nYD36+QFtzWOrUjTW1N2SMtNNxlbXJer+yNHBwUweywzkake1e1yqoQcy2VrG181uRNuVHEfrJbFuNluyu82tHy0sbMaahq/f43mL49w4wvlIsCoYLfNk2OQtzIDD3EV08NXVWO0ny4X525mvODjdePvzBSrWyYTpXBv8A08P+6j/sCrgCGuEfUhDUlWD+JnVR6/lXp/h2GVSXRep4/wCKp50o/wDJ+hWWvTnjmI1QEIKgE8VSVO9fo0xGfh0H7HeJ+7I1vwIrzuOjavLzN6i7wRpDWoZRrVABfFm8JoDgfaniLHEShTdA1tNiRv663HurE9QDo8f9pTVQWYZvARYWYq2o1GS9rHlfNc9co6VV6gnw7XvQE9AKTQHhQDwaAS9ASYbDu5ORHe3tFcvhuLgXYgXP87irU50VUSquy5astHD4isnGgk5c3ZBFuFxqhVIZw903dNu6DObmQ3YvnPoBarYlKooSwyyk2s97TenRb+ps9m1cPQqTeNecI7TtollG7txbyWbd1YvDsyZmDRQYg4dvCG72K9mGS4DvcXe3lby1o5Yfu3SjnWi89bLPj+32+BRVsS6zqJpUpJtZLado3z38f7sG4fBoCe9SUABhpkI7zISqggnQG1z06VSVOcGnPRpy3aLf5teeRvUKWBxFG1Jt1E4qXBNvPXJ2Sk/DMFg6X29LVBy522ns6XyKuNk0tffTlz06UKkciZzY+wulhux6elASyTBLKBduSL/Og8zQD0z8yB5KL/jQCTjYjf8AnpUNFoNaPeT4Di3d2V1BUknPa7Le2v7QBUG3r6VqV8N3nzQdmt3vR5+hmjJ07J6cfxxB3EuJ96MoTSxN21YEXuQVA0tpY3399ZKGH7rO/wCPuQ57eVtz9AbImSMX9o6+grbMBvsIcsaL9lFHwUCrADmuGfUmJUkAziR8foB+dew+H4Ww7fGT9EeD+J53xUY8Ir6tkK13jzLGsagI8tAydKFDsf6HMRfCTJ9ia49HRfzU1w+042qp8UbmHfym6Nc42Br0Bzn9JnafuFEER+lkHiI3jjOl/vHUD0J6VSTsDk40rEBQ/QUA3Mb1ALOEPiHnpUAu0Ag3oCTagENAQYmbLYKLu3sjp+03kKIFjh0ixLYh2JOYsJCuYne4BHSsj7pwScc768uCNjBV3Qqym27WskuN829CwuOUTRsUcxrl7xO+fx2JJvrrvbXlpWapXp9zUhThaT2th7o3VlbhbV235mlCEtpOcr5JS/3Wd8+KvayelghD2jKiyJIozAqFndVAWxC5AbAZhe3marTnRhJS2M7K73t8W9/iUqQrybtUyzstyT3LwyJcVxzDnC92mFdZ8q3mZ8w7zTvJCM2pOvL/AAxue1G0s8reGWXTL0N6FXu6kpU8k23bwaV/PPir8TMSzaVjMIPxE1rfeX51IJ8Ricg8IJZjZQefn6VCBJgYLC51J9pubHy8qAuAUBHIBQgozke7ny9+vOoaMkJ2yenD3v8AehSmxgAsoFvLn6sdT+AqYxzuy0qt1sxVl9X1e/05FCaQtqayIxG9741IKVcQ+pHqEAnGn6Rvd8hXuexVbBw8fVnzj4gk3j533W/+UMFdU4Yw1BYeooVZIlSVOn/oWlOfFLyyRN7wzj8/wrk9qLKD6/Y2sNvOnmuObRT4hPlRmtfKrNba9he34VDB858QxjYmR5pD45GzHyvso8gLAeQrDe4IMvv91QB2xHnQEwW9QBctvdUAsk0Aq0BIaAjxEmVWa18oJt6C9ECDCLpmOrOASfUXCjoBejBMTQCgUA6gIpXoAdPJUgG4t71KBewQzsXbXKqAD1Gv8+dQwGE2+FQD2begK2Ic8vjvQFNsEG1Yk0BUxeFCjS9WTBTWO5qQbQvVw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975" y="164267"/>
            <a:ext cx="8080449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/>
              <a:t>Основным условием безопасного пребывания человека на льду является соответствие толщины льда прилагаемой нагрузке</a:t>
            </a:r>
            <a:r>
              <a:rPr lang="ru-RU" sz="3200" b="1" u="sng" dirty="0" smtClean="0"/>
              <a:t>:</a:t>
            </a:r>
          </a:p>
          <a:p>
            <a:pPr algn="ctr"/>
            <a:endParaRPr lang="ru-RU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/>
              <a:t>безопасная </a:t>
            </a:r>
            <a:r>
              <a:rPr lang="ru-RU" sz="2800" b="1" dirty="0"/>
              <a:t>толщина льда для одного человека не менее 7 см;</a:t>
            </a:r>
            <a:endParaRPr lang="ru-R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/>
              <a:t>безопасная </a:t>
            </a:r>
            <a:r>
              <a:rPr lang="ru-RU" sz="2800" b="1" dirty="0"/>
              <a:t>толщина льда для совершения пешей переправы 15 см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и </a:t>
            </a:r>
            <a:r>
              <a:rPr lang="ru-RU" sz="2800" b="1" dirty="0"/>
              <a:t>более;</a:t>
            </a:r>
            <a:endParaRPr lang="ru-R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/>
              <a:t>безопасная </a:t>
            </a:r>
            <a:r>
              <a:rPr lang="ru-RU" sz="2800" b="1" dirty="0"/>
              <a:t>толщина льда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hlinkClick r:id="rId2" action="ppaction://hlinkfile"/>
              </a:rPr>
              <a:t>для </a:t>
            </a:r>
            <a:r>
              <a:rPr lang="ru-RU" sz="2800" b="1" dirty="0">
                <a:hlinkClick r:id="rId2" action="ppaction://hlinkfile"/>
              </a:rPr>
              <a:t>проезда автомобилей </a:t>
            </a:r>
            <a:r>
              <a:rPr lang="ru-RU" sz="2800" b="1" dirty="0" smtClean="0">
                <a:hlinkClick r:id="rId2" action="ppaction://hlinkfile"/>
              </a:rPr>
              <a:t/>
            </a:r>
            <a:br>
              <a:rPr lang="ru-RU" sz="2800" b="1" dirty="0" smtClean="0">
                <a:hlinkClick r:id="rId2" action="ppaction://hlinkfile"/>
              </a:rPr>
            </a:br>
            <a:r>
              <a:rPr lang="ru-RU" sz="2800" b="1" dirty="0" smtClean="0">
                <a:hlinkClick r:id="rId2" action="ppaction://hlinkfile"/>
              </a:rPr>
              <a:t>не </a:t>
            </a:r>
            <a:r>
              <a:rPr lang="ru-RU" sz="2800" b="1" dirty="0">
                <a:hlinkClick r:id="rId2" action="ppaction://hlinkfile"/>
              </a:rPr>
              <a:t>менее 30 см.</a:t>
            </a:r>
            <a:endParaRPr lang="ru-RU" sz="2800" dirty="0"/>
          </a:p>
        </p:txBody>
      </p:sp>
      <p:pic>
        <p:nvPicPr>
          <p:cNvPr id="2050" name="Picture 2" descr="DSC009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37112"/>
            <a:ext cx="2915816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572" y="404664"/>
            <a:ext cx="871296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/>
              <a:t>Правила поведения на </a:t>
            </a:r>
            <a:r>
              <a:rPr lang="ru-RU" sz="3200" b="1" i="1" dirty="0" smtClean="0"/>
              <a:t>льду</a:t>
            </a:r>
          </a:p>
          <a:p>
            <a:pPr algn="ctr"/>
            <a:endParaRPr lang="ru-RU" sz="1600" dirty="0"/>
          </a:p>
          <a:p>
            <a:r>
              <a:rPr lang="ru-RU" sz="2000" dirty="0"/>
              <a:t>1</a:t>
            </a:r>
            <a:r>
              <a:rPr lang="ru-RU" sz="1600" dirty="0"/>
              <a:t>.     </a:t>
            </a:r>
            <a:r>
              <a:rPr lang="ru-RU" sz="2000" dirty="0"/>
              <a:t>Ни в коем случае нельзя выходить на лед в темное время суток и при плохой видимости (туман, снегопад, дождь).</a:t>
            </a:r>
          </a:p>
          <a:p>
            <a:r>
              <a:rPr lang="ru-RU" sz="2000" dirty="0"/>
              <a:t>2.     При переходе через реку пользуйтесь ледовыми переправами.</a:t>
            </a:r>
          </a:p>
          <a:p>
            <a:r>
              <a:rPr lang="ru-RU" sz="2000" dirty="0"/>
              <a:t>3.     Нельзя проверять прочность льда ударом ноги. Если после первого сильного удара поленом или лыжной палкой покажется хоть немного воды, - это означает, что лед тонкий, по нему ходить нельзя. </a:t>
            </a:r>
            <a:endParaRPr lang="ru-RU" sz="2000" dirty="0" smtClean="0"/>
          </a:p>
          <a:p>
            <a:r>
              <a:rPr lang="ru-RU" sz="2000" dirty="0" smtClean="0"/>
              <a:t>В </a:t>
            </a:r>
            <a:r>
              <a:rPr lang="ru-RU" sz="2000" dirty="0"/>
              <a:t>этом случае следует немедленно отойти по своему же следу к берегу, скользящими шагами, не отрывая ног ото льда и расставив их на ширину плеч, чтобы нагрузка распределялась на большую площадь. Точно так же поступают при предостерегающем потрескивании льда и образовании в нем трещин.</a:t>
            </a:r>
          </a:p>
          <a:p>
            <a:r>
              <a:rPr lang="ru-RU" sz="2000" dirty="0"/>
              <a:t>4.     При    вынужденном   переходе    водоема   безопаснее   всего придерживаться проторенных троп или идти по уже проложенной лыжне. Но если их нет, надо перед тем, как спуститься на лед, очень внимательно осмотреться и наметить предстоящий маршрут.</a:t>
            </a:r>
          </a:p>
          <a:p>
            <a:r>
              <a:rPr lang="ru-RU" sz="2000" dirty="0"/>
              <a:t>5.     При   переходе   водоема   группой   необходимо   соблюдать расстояние друг от друга (5-6 м</a:t>
            </a:r>
            <a:r>
              <a:rPr lang="ru-RU" sz="2000" dirty="0" smtClean="0"/>
              <a:t>).</a:t>
            </a:r>
            <a:endParaRPr lang="ru-RU" sz="2000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49694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/>
              <a:t>Правила поведения на льду</a:t>
            </a:r>
          </a:p>
          <a:p>
            <a:endParaRPr lang="ru-RU" dirty="0" smtClean="0"/>
          </a:p>
          <a:p>
            <a:r>
              <a:rPr lang="ru-RU" sz="2000" dirty="0" smtClean="0"/>
              <a:t>6.    Замерзшую </a:t>
            </a:r>
            <a:r>
              <a:rPr lang="ru-RU" sz="2000" dirty="0"/>
              <a:t>реку (озеро) лучше перейти на лыжах, при этом: крепления   лыж   расстегните,   чтобы   при   необходимости   быстро   их сбросить; лыжные палки держите в руках, не накидывая петли на кисти рук, чтобы в случае опасности сразу их отбросить.</a:t>
            </a:r>
          </a:p>
          <a:p>
            <a:r>
              <a:rPr lang="ru-RU" sz="2000" dirty="0"/>
              <a:t>7.     Если есть рюкзак, повесьте его на одно плечо, это  позволит легко освободиться от груза в случае, если лед под вами провалится.</a:t>
            </a:r>
          </a:p>
          <a:p>
            <a:r>
              <a:rPr lang="ru-RU" sz="2000" dirty="0"/>
              <a:t>8.     На замерзший водоем необходимо брать с собой прочный шнур длиной 20 - 25 метров с большой глухой петлей на конце и грузом. Груз поможет забросить шнур к провалившемуся в воду товарищу, петля нужна для того, чтобы пострадавший мог надежнее держаться, продев ее подмышки.</a:t>
            </a:r>
          </a:p>
          <a:p>
            <a:r>
              <a:rPr lang="ru-RU" sz="2000" dirty="0"/>
              <a:t>9.     </a:t>
            </a:r>
            <a:r>
              <a:rPr lang="ru-RU" sz="2000" dirty="0" smtClean="0"/>
              <a:t>Родители не должны отпускать </a:t>
            </a:r>
            <a:r>
              <a:rPr lang="ru-RU" sz="2000" dirty="0"/>
              <a:t>детей на лед (на рыбалку, катание на лыжах и коньках) без присмотра.</a:t>
            </a:r>
          </a:p>
          <a:p>
            <a:r>
              <a:rPr lang="ru-RU" sz="2000" dirty="0"/>
              <a:t>10.   Одна из  самых частых  </a:t>
            </a:r>
            <a:r>
              <a:rPr lang="ru-RU" sz="2000" dirty="0" smtClean="0"/>
              <a:t>причин </a:t>
            </a:r>
            <a:r>
              <a:rPr lang="ru-RU" sz="2000" dirty="0"/>
              <a:t>трагедий на водоёмах - алкогольное опьянение. Люди неадекватно реагируют на опасность и в случае чрезвычайной ситуации становятся беспомощными.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524509" y="2636912"/>
            <a:ext cx="8229600" cy="1143000"/>
          </a:xfrm>
          <a:prstGeom prst="rect">
            <a:avLst/>
          </a:prstGeom>
        </p:spPr>
        <p:txBody>
          <a:bodyPr vert="horz" anchor="ctr">
            <a:normAutofit fontScale="90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6350">
                  <a:noFill/>
                </a:ln>
                <a:solidFill>
                  <a:sysClr val="windowText" lastClr="0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  <a:hlinkClick r:id="rId2" action="ppaction://hlinkfile"/>
              </a:rPr>
              <a:t>Если вы всё-таки провалились под лёд…….</a:t>
            </a:r>
            <a:endParaRPr kumimoji="0" lang="ru-RU" sz="4000" b="1" i="0" u="none" strike="noStrike" kern="1200" cap="none" spc="0" normalizeH="0" baseline="0" noProof="0" dirty="0" smtClean="0">
              <a:ln w="6350">
                <a:noFill/>
              </a:ln>
              <a:solidFill>
                <a:sysClr val="windowText" lastClr="00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71296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Ещё раз последовательность ваших действий при попадании под лёд:</a:t>
            </a:r>
            <a:r>
              <a:rPr lang="ru-RU" sz="3200" dirty="0" smtClean="0"/>
              <a:t> </a:t>
            </a:r>
          </a:p>
          <a:p>
            <a:pPr algn="ctr"/>
            <a:endParaRPr lang="ru-RU" dirty="0" smtClean="0"/>
          </a:p>
          <a:p>
            <a:pPr algn="just"/>
            <a:r>
              <a:rPr lang="ru-RU" sz="2200" dirty="0" smtClean="0"/>
              <a:t>-  Широко </a:t>
            </a:r>
            <a:r>
              <a:rPr lang="ru-RU" sz="2200" dirty="0"/>
              <a:t>раскиньте руки по кромкам льда, чтобы не погрузиться с головой под воду. Старайтесь без резких движений выбираться на лед, наползая грудью и поочередно вытаскивая на поверхность ноги. Выбравшись из пролома, нужно откатиться, а затем ползти в ту сторону, откуда шли до этого.</a:t>
            </a:r>
          </a:p>
          <a:p>
            <a:pPr algn="just"/>
            <a:r>
              <a:rPr lang="ru-RU" sz="2200" dirty="0"/>
              <a:t>-    Не поддавайтесь панике.</a:t>
            </a:r>
          </a:p>
          <a:p>
            <a:pPr algn="just"/>
            <a:r>
              <a:rPr lang="ru-RU" sz="2200" dirty="0"/>
              <a:t>-    Не надо барахтаться и наваливаться всем телом на тонкую кромку льда, так как под тяжестью тела он будет обламываться.</a:t>
            </a:r>
          </a:p>
          <a:p>
            <a:pPr algn="just"/>
            <a:r>
              <a:rPr lang="ru-RU" sz="2200" dirty="0"/>
              <a:t>-    Широко раскиньте руки, чтобы не погрузиться с головой в воду.</a:t>
            </a:r>
          </a:p>
          <a:p>
            <a:pPr algn="just"/>
            <a:r>
              <a:rPr lang="ru-RU" sz="2200" dirty="0"/>
              <a:t>-    Обопритесь локтями об лед и, приведя тело в горизонтальное положение, постарайтесь забросить на лед ту ногу, которая ближе всего к его кромке, поворотом корпуса вытащите вторую ногу и быстро выкатывайтесь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737</Words>
  <Application>Microsoft Office PowerPoint</Application>
  <PresentationFormat>Экран (4:3)</PresentationFormat>
  <Paragraphs>108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Апекс</vt:lpstr>
      <vt:lpstr>Бумажная</vt:lpstr>
      <vt:lpstr>Осторожно: тонкий лёд!!!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sergei</dc:creator>
  <cp:lastModifiedBy>Юлия</cp:lastModifiedBy>
  <cp:revision>179</cp:revision>
  <dcterms:created xsi:type="dcterms:W3CDTF">2006-04-04T18:10:11Z</dcterms:created>
  <dcterms:modified xsi:type="dcterms:W3CDTF">2019-12-10T07:24:58Z</dcterms:modified>
</cp:coreProperties>
</file>