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wdp" ContentType="image/vnd.ms-photo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68" r:id="rId4"/>
    <p:sldId id="269" r:id="rId5"/>
    <p:sldId id="270" r:id="rId6"/>
    <p:sldId id="258" r:id="rId7"/>
    <p:sldId id="259" r:id="rId8"/>
    <p:sldId id="261" r:id="rId9"/>
    <p:sldId id="262" r:id="rId10"/>
    <p:sldId id="263" r:id="rId11"/>
    <p:sldId id="264" r:id="rId12"/>
    <p:sldId id="266" r:id="rId13"/>
    <p:sldId id="267" r:id="rId14"/>
    <p:sldId id="272" r:id="rId15"/>
    <p:sldId id="273" r:id="rId16"/>
  </p:sldIdLst>
  <p:sldSz cx="12192000" cy="6858000"/>
  <p:notesSz cx="6735763" cy="98663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70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E71B14-7EB2-49EB-959F-24C5F214A219}" type="datetimeFigureOut">
              <a:rPr lang="ru-RU" smtClean="0"/>
              <a:t>06.06.2025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3C8ED4-6A31-48BE-B11D-78AF7BDE52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57493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821BA2-C40B-46CF-95D6-4F5FCA9415B7}" type="datetimeFigureOut">
              <a:rPr lang="ru-RU" smtClean="0"/>
              <a:t>06.06.2025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1432A3-9E61-44DE-9751-5C9B449560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64952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Наш колледж осуществляет подготовку по нескольким</a:t>
            </a:r>
            <a:r>
              <a:rPr lang="ru-RU" baseline="0" dirty="0" smtClean="0"/>
              <a:t> направлениям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1432A3-9E61-44DE-9751-5C9B449560F2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02780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1D8EB-645F-4CF6-AF87-7D46E0784200}" type="datetimeFigureOut">
              <a:rPr lang="ru-RU" smtClean="0"/>
              <a:t>06.06.2025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A300D-5488-4E9B-BB23-BEE2251A6B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2301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1D8EB-645F-4CF6-AF87-7D46E0784200}" type="datetimeFigureOut">
              <a:rPr lang="ru-RU" smtClean="0"/>
              <a:t>06.06.2025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A300D-5488-4E9B-BB23-BEE2251A6B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7319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1D8EB-645F-4CF6-AF87-7D46E0784200}" type="datetimeFigureOut">
              <a:rPr lang="ru-RU" smtClean="0"/>
              <a:t>06.06.2025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A300D-5488-4E9B-BB23-BEE2251A6B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6537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1D8EB-645F-4CF6-AF87-7D46E0784200}" type="datetimeFigureOut">
              <a:rPr lang="ru-RU" smtClean="0"/>
              <a:t>06.06.2025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A300D-5488-4E9B-BB23-BEE2251A6B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544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1D8EB-645F-4CF6-AF87-7D46E0784200}" type="datetimeFigureOut">
              <a:rPr lang="ru-RU" smtClean="0"/>
              <a:t>06.06.2025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A300D-5488-4E9B-BB23-BEE2251A6B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3397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1D8EB-645F-4CF6-AF87-7D46E0784200}" type="datetimeFigureOut">
              <a:rPr lang="ru-RU" smtClean="0"/>
              <a:t>06.06.2025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A300D-5488-4E9B-BB23-BEE2251A6B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4827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1D8EB-645F-4CF6-AF87-7D46E0784200}" type="datetimeFigureOut">
              <a:rPr lang="ru-RU" smtClean="0"/>
              <a:t>06.06.2025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A300D-5488-4E9B-BB23-BEE2251A6B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4939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1D8EB-645F-4CF6-AF87-7D46E0784200}" type="datetimeFigureOut">
              <a:rPr lang="ru-RU" smtClean="0"/>
              <a:t>06.06.2025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A300D-5488-4E9B-BB23-BEE2251A6B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4814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1D8EB-645F-4CF6-AF87-7D46E0784200}" type="datetimeFigureOut">
              <a:rPr lang="ru-RU" smtClean="0"/>
              <a:t>06.06.2025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A300D-5488-4E9B-BB23-BEE2251A6B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8603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1D8EB-645F-4CF6-AF87-7D46E0784200}" type="datetimeFigureOut">
              <a:rPr lang="ru-RU" smtClean="0"/>
              <a:t>06.06.2025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A300D-5488-4E9B-BB23-BEE2251A6B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2662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1D8EB-645F-4CF6-AF87-7D46E0784200}" type="datetimeFigureOut">
              <a:rPr lang="ru-RU" smtClean="0"/>
              <a:t>06.06.2025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A300D-5488-4E9B-BB23-BEE2251A6B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2855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E1D8EB-645F-4CF6-AF87-7D46E0784200}" type="datetimeFigureOut">
              <a:rPr lang="ru-RU" smtClean="0"/>
              <a:t>06.06.2025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A300D-5488-4E9B-BB23-BEE2251A6B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2963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hyperlink" Target="https://login.consultant.ru/link/?req=doc&amp;base=LAW&amp;n=494980&amp;dst=101655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login.consultant.ru/link/?req=doc&amp;base=LAW&amp;n=494980&amp;dst=100952" TargetMode="External"/><Relationship Id="rId5" Type="http://schemas.openxmlformats.org/officeDocument/2006/relationships/hyperlink" Target="https://login.consultant.ru/link/?req=doc&amp;base=LAW&amp;n=494980&amp;dst=1014" TargetMode="External"/><Relationship Id="rId4" Type="http://schemas.openxmlformats.org/officeDocument/2006/relationships/hyperlink" Target="https://login.consultant.ru/link/?req=doc&amp;base=LAW&amp;n=494980&amp;dst=873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package" Target="../embeddings/_____Microsoft_Excel1.xlsx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emf"/><Relationship Id="rId5" Type="http://schemas.openxmlformats.org/officeDocument/2006/relationships/package" Target="../embeddings/_____Microsoft_Excel2.xlsx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image" Target="../media/image3.png"/><Relationship Id="rId7" Type="http://schemas.openxmlformats.org/officeDocument/2006/relationships/image" Target="../media/image6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package" Target="../embeddings/_________Microsoft_Word3.docx"/><Relationship Id="rId5" Type="http://schemas.openxmlformats.org/officeDocument/2006/relationships/oleObject" Target="../embeddings/oleObject3.bin"/><Relationship Id="rId10" Type="http://schemas.openxmlformats.org/officeDocument/2006/relationships/image" Target="../media/image7.emf"/><Relationship Id="rId4" Type="http://schemas.openxmlformats.org/officeDocument/2006/relationships/image" Target="../media/image4.png"/><Relationship Id="rId9" Type="http://schemas.openxmlformats.org/officeDocument/2006/relationships/package" Target="../embeddings/_________Microsoft_Word4.doc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819"/>
                    </a14:imgEffect>
                    <a14:imgEffect>
                      <a14:saturation sat="10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641350"/>
            <a:ext cx="8382000" cy="5575300"/>
          </a:xfrm>
          <a:prstGeom prst="rect">
            <a:avLst/>
          </a:prstGeom>
          <a:ln>
            <a:noFill/>
          </a:ln>
          <a:effectLst>
            <a:glow>
              <a:schemeClr val="accent1"/>
            </a:glow>
            <a:reflection endPos="0" dir="5400000" sy="-100000" algn="bl" rotWithShape="0"/>
            <a:softEdge rad="1270000"/>
          </a:effec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91377" y="169712"/>
            <a:ext cx="9144000" cy="1646204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профессиональное образовательное учреждение Ярославской области</a:t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Ярославский кадетский колледж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66800" y="5603462"/>
            <a:ext cx="10058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Регистрационный номер лицензии: Л035-01245-76/00186869 от 28.10.2014 г.</a:t>
            </a:r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Регистрационный номер государственной аккредитации: А007-01245-76/01133530 от 19.04.2021 г.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6357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739324" cy="1739324"/>
          </a:xfr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8404" y="0"/>
            <a:ext cx="9480102" cy="132294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458893" y="1497532"/>
            <a:ext cx="62722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Завершение приема заявлений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458893" y="1040908"/>
            <a:ext cx="51394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Среднее профессиональное образование (СПО)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623514" y="4144869"/>
            <a:ext cx="7196308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15 августа: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Сварщик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(ручной и частично механизированной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сварки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(наплавки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Машинист крана (крановщик)	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Мастер по ремонту и обслуживанию	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885055" y="2575209"/>
            <a:ext cx="470996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10 августа: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Защита в чрезвычайных ситуациях	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Пожарная безопасность	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Пожарный</a:t>
            </a:r>
            <a:r>
              <a:rPr lang="ru-RU" dirty="0" smtClean="0"/>
              <a:t>	</a:t>
            </a:r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683201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739324" cy="1739324"/>
          </a:xfr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8404" y="0"/>
            <a:ext cx="9480102" cy="132294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45406" y="1497532"/>
            <a:ext cx="1050116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Зачисление в колледж только по оригиналам документов об образовании, предоставленные до 15.08.2025 до 16:00</a:t>
            </a:r>
            <a:endParaRPr lang="ru-RU" sz="28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458893" y="1040908"/>
            <a:ext cx="51394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Среднее профессиональное образование (СПО)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647973" y="2508153"/>
            <a:ext cx="66318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Средний балл аттестата по предметам:</a:t>
            </a:r>
          </a:p>
          <a:p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2300438" y="3303332"/>
            <a:ext cx="8527983" cy="3046988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русский язык,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литература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иностранный язык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(второй иностранный язык не учитывается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математика,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информатика,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обществознание,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география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физика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химия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биология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ОБЖ/ОБЗР,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физическая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культура</a:t>
            </a:r>
          </a:p>
        </p:txBody>
      </p:sp>
    </p:spTree>
    <p:extLst>
      <p:ext uri="{BB962C8B-B14F-4D97-AF65-F5344CB8AC3E}">
        <p14:creationId xmlns:p14="http://schemas.microsoft.com/office/powerpoint/2010/main" val="2778408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739324" cy="1739324"/>
          </a:xfr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8404" y="0"/>
            <a:ext cx="9480102" cy="132294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45420" y="1497532"/>
            <a:ext cx="105011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Зачисление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458893" y="1040908"/>
            <a:ext cx="51394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Среднее профессиональное образование (СПО)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68404" y="2108044"/>
            <a:ext cx="10703293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Лица, имеющие право первоочередного зачисления, при успешном прохождении вступительных испытаний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 tooltip="Федеральный закон от 29.12.2012 N 273-ФЗ (ред. от 28.12.2024) &quot;Об образовании в Российской Федерации&quot; {КонсультантПлюс}"/>
              </a:rPr>
              <a:t>часть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4" tooltip="Федеральный закон от 29.12.2012 N 273-ФЗ (ред. от 28.12.2024) &quot;Об образовании в Российской Федерации&quot; {КонсультантПлюс}"/>
              </a:rPr>
              <a:t>5.1 статьи 71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ФЗ «Об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образовании в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РФ»)</a:t>
            </a:r>
          </a:p>
          <a:p>
            <a:pPr marL="457200" indent="-457200">
              <a:buAutoNum type="arabicPeriod"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 аттестатов и результаты вступительных испытаний (в случае их проведения) </a:t>
            </a:r>
          </a:p>
          <a:p>
            <a:endPara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равных результатах:</a:t>
            </a:r>
          </a:p>
          <a:p>
            <a:pPr marL="457200" indent="-457200">
              <a:buAutoNum type="arabicPeriod"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Лица, имеющие преимущественное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 зачисления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5" tooltip="Федеральный закон от 29.12.2012 N 273-ФЗ (ред. от 28.12.2024) &quot;Об образовании в Российской Федерации&quot; {КонсультантПлюс}"/>
              </a:rPr>
              <a:t>пункте 3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5" tooltip="Федеральный закон от 29.12.2012 N 273-ФЗ (ред. от 28.12.2024) &quot;Об образовании в Российской Федерации&quot; {КонсультантПлюс}"/>
              </a:rPr>
              <a:t>части 5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6" tooltip="Федеральный закон от 29.12.2012 N 273-ФЗ (ред. от 28.12.2024) &quot;Об образовании в Российской Федерации&quot; {КонсультантПлюс}"/>
              </a:rPr>
              <a:t>пунктах 1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7" tooltip="Федеральный закон от 29.12.2012 N 273-ФЗ (ред. от 28.12.2024) &quot;Об образовании в Российской Федерации&quot; {КонсультантПлюс}"/>
              </a:rPr>
              <a:t>13 части 7 статьи 71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ФЗ «Об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образовании в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РФ»</a:t>
            </a:r>
          </a:p>
          <a:p>
            <a:pPr marL="457200" indent="-457200">
              <a:buAutoNum type="arabicPeriod"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Индивидуальные достижения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079057" y="5827099"/>
            <a:ext cx="900924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с приложением размещается 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следующий рабочий день после издания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(18 августа 2025 года) на официальном сайте Колледжа и информационном стенде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2073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739324" cy="1739324"/>
          </a:xfr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8404" y="0"/>
            <a:ext cx="9480102" cy="132294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45420" y="1497532"/>
            <a:ext cx="105011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ОБЩЕЖИТИЕ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458893" y="1040908"/>
            <a:ext cx="51394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Среднее профессиональное образование (СПО)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5419" y="1997839"/>
            <a:ext cx="10425763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Адрес расположения общежития: г. Ярославль, ул. Алмазная. 4 Б (территория колледжа).</a:t>
            </a: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Телефон: 8(4852) 24-02-57</a:t>
            </a: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свободных мест в общежитии на начало приема на 2025/2026 учебного года 55 мест, из них: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- 1 место для девушек;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54 мест для юношей</a:t>
            </a: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Заселение производится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п. 4.3 Положения об общежитии ГПОУ ЯО Ярославского кадетского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колледжа (1 очередь, 2 очередь и 3 очередь)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9204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739324" cy="1739324"/>
          </a:xfr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8404" y="0"/>
            <a:ext cx="9480102" cy="1322947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3458893" y="1040908"/>
            <a:ext cx="51394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Среднее профессиональное образование (СПО)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660180" y="5819627"/>
            <a:ext cx="487164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 Приемной комиссии: 8(4852) 24-27-22</a:t>
            </a: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8884" y="2276562"/>
            <a:ext cx="3455772" cy="345577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348884" y="1754667"/>
            <a:ext cx="3494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Вся информация по приему СПО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5968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739324" cy="1739324"/>
          </a:xfr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8404" y="0"/>
            <a:ext cx="9480102" cy="132294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023837" y="1643181"/>
            <a:ext cx="46917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Наша жизнь в </a:t>
            </a:r>
            <a:r>
              <a:rPr lang="ru-RU" sz="2800" b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ВКонтакте</a:t>
            </a:r>
            <a:endParaRPr lang="ru-RU" sz="28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9399" y="2261930"/>
            <a:ext cx="3853203" cy="3853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774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739324" cy="1739324"/>
          </a:xfrm>
        </p:spPr>
      </p:pic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5778183"/>
              </p:ext>
            </p:extLst>
          </p:nvPr>
        </p:nvGraphicFramePr>
        <p:xfrm>
          <a:off x="1625600" y="1809750"/>
          <a:ext cx="8778875" cy="313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Лист" r:id="rId6" imgW="8334300" imgH="2981166" progId="Excel.Sheet.12">
                  <p:embed/>
                </p:oleObj>
              </mc:Choice>
              <mc:Fallback>
                <p:oleObj name="Лист" r:id="rId6" imgW="8334300" imgH="2981166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625600" y="1809750"/>
                        <a:ext cx="8778875" cy="3136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909636" y="1273144"/>
            <a:ext cx="51394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Среднее профессиональное образование (СПО)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657455" y="5464766"/>
            <a:ext cx="471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Основное общее образование (ООО)</a:t>
            </a:r>
          </a:p>
          <a:p>
            <a:pPr algn="ctr"/>
            <a:r>
              <a:rPr 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прием в 9 класс – 70 человек</a:t>
            </a:r>
            <a:endParaRPr lang="ru-RU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29903" y="0"/>
            <a:ext cx="9480102" cy="1322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8157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739324" cy="1739324"/>
          </a:xfr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9903" y="0"/>
            <a:ext cx="9480102" cy="132294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967416" y="1322947"/>
            <a:ext cx="22571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Прием в 9й класс</a:t>
            </a:r>
            <a:endParaRPr lang="ru-RU" sz="20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27108" y="1796989"/>
            <a:ext cx="9598557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 на ученика, предоставляемые в день вступительных испытаний: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характеристика со школы;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екомендательное письмо директора школы;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выписка итоговых оценок за все четверти или триместры 8го класса;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табель текущих оценок с 01.09.2024 года на текущую дату по всем предметам.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40011" y="5767307"/>
            <a:ext cx="83119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ЗАПИСЬ НА СОБЕСЕДОВАНИЕ ПО ТЕЛЕФОНУ В РАБОЧИЕ ДНИ: </a:t>
            </a:r>
          </a:p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8(4852) 24-27-22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7899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739324" cy="1739324"/>
          </a:xfr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9903" y="0"/>
            <a:ext cx="9480102" cy="132294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132173" y="1322947"/>
            <a:ext cx="2257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Прием в 9й класс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27108" y="1796989"/>
            <a:ext cx="959855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Вступительные испытания: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Прохождение тестирование по основным предметам;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Прохождение тестирования профессиональной ориентации школьников и мотивации </a:t>
            </a:r>
            <a:r>
              <a:rPr lang="ru-RU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обучению;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Беседа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родителями 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ребенком.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940011" y="5181600"/>
            <a:ext cx="83119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Дата прохождения вступительных испытаний будет сообщаться по телефону, указанным при записи</a:t>
            </a:r>
            <a:endParaRPr 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7126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739324" cy="1739324"/>
          </a:xfrm>
        </p:spPr>
      </p:pic>
      <p:graphicFrame>
        <p:nvGraphicFramePr>
          <p:cNvPr id="9" name="Объект 8"/>
          <p:cNvGraphicFramePr>
            <a:graphicFrameLocks noChangeAspect="1"/>
          </p:cNvGraphicFramePr>
          <p:nvPr>
            <p:extLst/>
          </p:nvPr>
        </p:nvGraphicFramePr>
        <p:xfrm>
          <a:off x="1625600" y="1809750"/>
          <a:ext cx="8778875" cy="313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Лист" r:id="rId5" imgW="8334300" imgH="2981166" progId="Excel.Sheet.12">
                  <p:embed/>
                </p:oleObj>
              </mc:Choice>
              <mc:Fallback>
                <p:oleObj name="Лист" r:id="rId5" imgW="8334300" imgH="2981166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625600" y="1809750"/>
                        <a:ext cx="8778875" cy="3136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909636" y="1273144"/>
            <a:ext cx="51394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Среднее профессиональное образование (СПО)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29903" y="0"/>
            <a:ext cx="9480102" cy="1322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1961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739324" cy="1739324"/>
          </a:xfr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9903" y="0"/>
            <a:ext cx="9480102" cy="132294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68918" y="4867341"/>
            <a:ext cx="9192126" cy="722530"/>
          </a:xfrm>
        </p:spPr>
        <p:txBody>
          <a:bodyPr>
            <a:no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Прием документов на поступление начинается с 20 июня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96337" y="1809549"/>
            <a:ext cx="8547233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Способы подачи заявлений:</a:t>
            </a:r>
          </a:p>
          <a:p>
            <a:pPr>
              <a:lnSpc>
                <a:spcPct val="150000"/>
              </a:lnSpc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очно в Приемную комиссию колледжа с 09:00 до 16:00;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через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почту заказным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письмом с уведомлением о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вручении;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через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госуслуги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личный кабинет поступающего (ребенка).</a:t>
            </a:r>
          </a:p>
          <a:p>
            <a:endParaRPr lang="ru-RU" sz="20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96748" y="1072429"/>
            <a:ext cx="5194242" cy="49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494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739324" cy="1739324"/>
          </a:xfr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8404" y="0"/>
            <a:ext cx="9480102" cy="132294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38200" y="1809549"/>
            <a:ext cx="11000874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подаче заявления необходимо предоставить: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оригинал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копию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документов, удостоверяющих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личность ;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оригинал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 копию документа об образовании и (или) документа об образовании и о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квалификации;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оригинал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 копию документа, подтверждающего право преимущественного или первоочередного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приема;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фотографии;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 о прохождении предварительного медицинского осмотра (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мед.справка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форма 086-у);</a:t>
            </a: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оригинал или копию документов, подтверждающих результаты индивидуальных достижений, а также копию договора о целевом обучении, заверенную заказчиком целевого обучения, или незаверенную копию указанного договора с предъявлением его оригинала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71924" y="5743248"/>
            <a:ext cx="5688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ЗАЯВЛЕНИЕ ПОДАЕТ САМ ПОСТУПАЮЩИЙ!!!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19068" y="1072429"/>
            <a:ext cx="5194242" cy="49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7831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739324" cy="1739324"/>
          </a:xfr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8404" y="0"/>
            <a:ext cx="9480102" cy="132294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38200" y="1809549"/>
            <a:ext cx="11000874" cy="1427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письменному заявлению поступающий имеет право забрать оригинал документа об образовании и (или) документа об образовании и о квалификации и другие документы, представленные поступающим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96538" y="3724106"/>
            <a:ext cx="5688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ЗАЯВЛЕНИЕ ПОДАЕТ САМ ПОСТУПАЮЩИЙ!!!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02626" y="1146262"/>
            <a:ext cx="5194242" cy="49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8140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739324" cy="1739324"/>
          </a:xfr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8404" y="0"/>
            <a:ext cx="9480102" cy="132294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458893" y="1497532"/>
            <a:ext cx="494618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Вступительные испытания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0664" y="2206829"/>
            <a:ext cx="1074821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Защита </a:t>
            </a:r>
            <a:r>
              <a:rPr lang="ru-RU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чрезвычайных </a:t>
            </a:r>
            <a:r>
              <a:rPr lang="ru-RU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ситуациях      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Пожарная безопасность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Пожарный</a:t>
            </a:r>
          </a:p>
          <a:p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55205" y="2794704"/>
            <a:ext cx="19250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ЮНОШИ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483042"/>
              </p:ext>
            </p:extLst>
          </p:nvPr>
        </p:nvGraphicFramePr>
        <p:xfrm>
          <a:off x="6181773" y="3617313"/>
          <a:ext cx="5934075" cy="24081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6" name="Документ" r:id="rId6" imgW="5934816" imgH="2418307" progId="Word.Document.12">
                  <p:embed/>
                </p:oleObj>
              </mc:Choice>
              <mc:Fallback>
                <p:oleObj name="Документ" r:id="rId6" imgW="5934816" imgH="2418307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181773" y="3617313"/>
                        <a:ext cx="5934075" cy="240810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2078126"/>
              </p:ext>
            </p:extLst>
          </p:nvPr>
        </p:nvGraphicFramePr>
        <p:xfrm>
          <a:off x="150695" y="3617312"/>
          <a:ext cx="5934075" cy="2408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7" name="Документ" r:id="rId9" imgW="5934816" imgH="2243130" progId="Word.Document.12">
                  <p:embed/>
                </p:oleObj>
              </mc:Choice>
              <mc:Fallback>
                <p:oleObj name="Документ" r:id="rId9" imgW="5934816" imgH="224313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50695" y="3617312"/>
                        <a:ext cx="5934075" cy="24081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8296976" y="2847831"/>
            <a:ext cx="19924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ДЕВУШКИ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458893" y="1040908"/>
            <a:ext cx="51394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Среднее профессиональное образование (СПО)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7849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572</TotalTime>
  <Words>644</Words>
  <Application>Microsoft Office PowerPoint</Application>
  <PresentationFormat>Широкоэкранный</PresentationFormat>
  <Paragraphs>97</Paragraphs>
  <Slides>15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15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Wingdings</vt:lpstr>
      <vt:lpstr>Тема Office</vt:lpstr>
      <vt:lpstr>Лист</vt:lpstr>
      <vt:lpstr>Документ</vt:lpstr>
      <vt:lpstr>государственное профессиональное образовательное учреждение Ярославской области Ярославский кадетский колледж</vt:lpstr>
      <vt:lpstr>Презентация PowerPoint</vt:lpstr>
      <vt:lpstr>Презентация PowerPoint</vt:lpstr>
      <vt:lpstr>Презентация PowerPoint</vt:lpstr>
      <vt:lpstr>Презентация PowerPoint</vt:lpstr>
      <vt:lpstr>Прием документов на поступление начинается с 20 июня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государственное профессиональное образовательное учреждение Ярославской области Ярославский кадетский колледж</dc:title>
  <dc:creator>Пользователь Windows</dc:creator>
  <cp:lastModifiedBy>Пользователь Windows</cp:lastModifiedBy>
  <cp:revision>31</cp:revision>
  <cp:lastPrinted>2025-04-24T13:05:40Z</cp:lastPrinted>
  <dcterms:created xsi:type="dcterms:W3CDTF">2025-04-18T11:09:08Z</dcterms:created>
  <dcterms:modified xsi:type="dcterms:W3CDTF">2025-06-06T08:18:25Z</dcterms:modified>
</cp:coreProperties>
</file>